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handoutMasterIdLst>
    <p:handoutMasterId r:id="rId31"/>
  </p:handoutMasterIdLst>
  <p:sldIdLst>
    <p:sldId id="256" r:id="rId5"/>
    <p:sldId id="257" r:id="rId6"/>
    <p:sldId id="258" r:id="rId7"/>
    <p:sldId id="259" r:id="rId8"/>
    <p:sldId id="260" r:id="rId9"/>
    <p:sldId id="265" r:id="rId10"/>
    <p:sldId id="274" r:id="rId11"/>
    <p:sldId id="275" r:id="rId12"/>
    <p:sldId id="261" r:id="rId13"/>
    <p:sldId id="266" r:id="rId14"/>
    <p:sldId id="267" r:id="rId15"/>
    <p:sldId id="268" r:id="rId16"/>
    <p:sldId id="273" r:id="rId17"/>
    <p:sldId id="262" r:id="rId18"/>
    <p:sldId id="269" r:id="rId19"/>
    <p:sldId id="277" r:id="rId20"/>
    <p:sldId id="278" r:id="rId21"/>
    <p:sldId id="279" r:id="rId22"/>
    <p:sldId id="263" r:id="rId23"/>
    <p:sldId id="270" r:id="rId24"/>
    <p:sldId id="264" r:id="rId25"/>
    <p:sldId id="271" r:id="rId26"/>
    <p:sldId id="272"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CE295E"/>
    <a:srgbClr val="7F7F7F"/>
    <a:srgbClr val="64A4CA"/>
    <a:srgbClr val="A6A6A6"/>
    <a:srgbClr val="F2F2F2"/>
    <a:srgbClr val="BFBFBF"/>
    <a:srgbClr val="E37777"/>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91964" autoAdjust="0"/>
  </p:normalViewPr>
  <p:slideViewPr>
    <p:cSldViewPr snapToGrid="0" showGuides="1">
      <p:cViewPr varScale="1">
        <p:scale>
          <a:sx n="102" d="100"/>
          <a:sy n="102" d="100"/>
        </p:scale>
        <p:origin x="88" y="236"/>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4/27/2024</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4/27/2024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219677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528945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3509884" y="3484686"/>
            <a:ext cx="5673615" cy="646331"/>
          </a:xfrm>
          <a:prstGeom prst="rect">
            <a:avLst/>
          </a:prstGeom>
          <a:noFill/>
        </p:spPr>
        <p:txBody>
          <a:bodyPr wrap="square" rtlCol="0" anchor="ctr">
            <a:spAutoFit/>
          </a:bodyPr>
          <a:lstStyle/>
          <a:p>
            <a:pPr algn="ctr"/>
            <a:r>
              <a:rPr lang="en-US" sz="3600" b="1" dirty="0">
                <a:solidFill>
                  <a:schemeClr val="tx2">
                    <a:lumMod val="60000"/>
                    <a:lumOff val="40000"/>
                  </a:schemeClr>
                </a:solidFill>
                <a:latin typeface="+mj-lt"/>
              </a:rPr>
              <a:t> Stock Price Prediction</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6398A1A-D7DE-8A8D-815E-A367A3DE1216}"/>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527E04AB-3B6C-EB88-96E4-6F2B7052432E}"/>
              </a:ext>
            </a:extLst>
          </p:cNvPr>
          <p:cNvSpPr>
            <a:spLocks noGrp="1"/>
          </p:cNvSpPr>
          <p:nvPr>
            <p:ph type="sldNum" sz="quarter" idx="12"/>
          </p:nvPr>
        </p:nvSpPr>
        <p:spPr/>
        <p:txBody>
          <a:bodyPr/>
          <a:lstStyle/>
          <a:p>
            <a:fld id="{0FD50806-BABF-4915-9689-3B9956D1C75C}" type="slidenum">
              <a:rPr lang="en-US" smtClean="0"/>
              <a:pPr/>
              <a:t>10</a:t>
            </a:fld>
            <a:endParaRPr lang="en-US" dirty="0"/>
          </a:p>
        </p:txBody>
      </p:sp>
      <p:pic>
        <p:nvPicPr>
          <p:cNvPr id="6" name="Picture 5">
            <a:extLst>
              <a:ext uri="{FF2B5EF4-FFF2-40B4-BE49-F238E27FC236}">
                <a16:creationId xmlns:a16="http://schemas.microsoft.com/office/drawing/2014/main" id="{F5A573D8-63D5-34C7-4A8C-68EEE1754596}"/>
              </a:ext>
            </a:extLst>
          </p:cNvPr>
          <p:cNvPicPr>
            <a:picLocks noChangeAspect="1"/>
          </p:cNvPicPr>
          <p:nvPr/>
        </p:nvPicPr>
        <p:blipFill>
          <a:blip r:embed="rId2"/>
          <a:stretch>
            <a:fillRect/>
          </a:stretch>
        </p:blipFill>
        <p:spPr>
          <a:xfrm>
            <a:off x="570093" y="0"/>
            <a:ext cx="11051814" cy="6858000"/>
          </a:xfrm>
          <a:prstGeom prst="rect">
            <a:avLst/>
          </a:prstGeom>
        </p:spPr>
      </p:pic>
    </p:spTree>
    <p:extLst>
      <p:ext uri="{BB962C8B-B14F-4D97-AF65-F5344CB8AC3E}">
        <p14:creationId xmlns:p14="http://schemas.microsoft.com/office/powerpoint/2010/main" val="2688821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08F7-8A58-08B7-EF98-F2EE169893D9}"/>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BABA74D-7411-B2AB-FAAA-66994670B0D7}"/>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980753EB-6C3E-0796-2B4B-88DE97090D09}"/>
              </a:ext>
            </a:extLst>
          </p:cNvPr>
          <p:cNvSpPr>
            <a:spLocks noGrp="1"/>
          </p:cNvSpPr>
          <p:nvPr>
            <p:ph type="sldNum" sz="quarter" idx="12"/>
          </p:nvPr>
        </p:nvSpPr>
        <p:spPr/>
        <p:txBody>
          <a:bodyPr/>
          <a:lstStyle/>
          <a:p>
            <a:fld id="{0FD50806-BABF-4915-9689-3B9956D1C75C}" type="slidenum">
              <a:rPr lang="en-US" smtClean="0"/>
              <a:pPr/>
              <a:t>11</a:t>
            </a:fld>
            <a:endParaRPr lang="en-US" dirty="0"/>
          </a:p>
        </p:txBody>
      </p:sp>
      <p:pic>
        <p:nvPicPr>
          <p:cNvPr id="6" name="Picture 5">
            <a:extLst>
              <a:ext uri="{FF2B5EF4-FFF2-40B4-BE49-F238E27FC236}">
                <a16:creationId xmlns:a16="http://schemas.microsoft.com/office/drawing/2014/main" id="{4313D778-85F5-D366-1D93-15E3CD59B37A}"/>
              </a:ext>
            </a:extLst>
          </p:cNvPr>
          <p:cNvPicPr>
            <a:picLocks noChangeAspect="1"/>
          </p:cNvPicPr>
          <p:nvPr/>
        </p:nvPicPr>
        <p:blipFill>
          <a:blip r:embed="rId2"/>
          <a:stretch>
            <a:fillRect/>
          </a:stretch>
        </p:blipFill>
        <p:spPr>
          <a:xfrm>
            <a:off x="787454" y="1"/>
            <a:ext cx="10617091" cy="6450904"/>
          </a:xfrm>
          <a:prstGeom prst="rect">
            <a:avLst/>
          </a:prstGeom>
        </p:spPr>
      </p:pic>
    </p:spTree>
    <p:extLst>
      <p:ext uri="{BB962C8B-B14F-4D97-AF65-F5344CB8AC3E}">
        <p14:creationId xmlns:p14="http://schemas.microsoft.com/office/powerpoint/2010/main" val="15646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1521-50C6-CE3F-89AF-5014923F17E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EBB08E0-D84F-E4DB-5591-8F257301DD49}"/>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7C2162BE-FE6E-D4E9-BC76-0DDE69D7A81A}"/>
              </a:ext>
            </a:extLst>
          </p:cNvPr>
          <p:cNvSpPr>
            <a:spLocks noGrp="1"/>
          </p:cNvSpPr>
          <p:nvPr>
            <p:ph type="sldNum" sz="quarter" idx="12"/>
          </p:nvPr>
        </p:nvSpPr>
        <p:spPr/>
        <p:txBody>
          <a:bodyPr/>
          <a:lstStyle/>
          <a:p>
            <a:fld id="{0FD50806-BABF-4915-9689-3B9956D1C75C}" type="slidenum">
              <a:rPr lang="en-US" smtClean="0"/>
              <a:pPr/>
              <a:t>12</a:t>
            </a:fld>
            <a:endParaRPr lang="en-US" dirty="0"/>
          </a:p>
        </p:txBody>
      </p:sp>
      <p:pic>
        <p:nvPicPr>
          <p:cNvPr id="6" name="Picture 5">
            <a:extLst>
              <a:ext uri="{FF2B5EF4-FFF2-40B4-BE49-F238E27FC236}">
                <a16:creationId xmlns:a16="http://schemas.microsoft.com/office/drawing/2014/main" id="{229C316D-00F1-4756-0AEC-AB0F5AA77DEC}"/>
              </a:ext>
            </a:extLst>
          </p:cNvPr>
          <p:cNvPicPr>
            <a:picLocks noChangeAspect="1"/>
          </p:cNvPicPr>
          <p:nvPr/>
        </p:nvPicPr>
        <p:blipFill>
          <a:blip r:embed="rId2"/>
          <a:stretch>
            <a:fillRect/>
          </a:stretch>
        </p:blipFill>
        <p:spPr>
          <a:xfrm>
            <a:off x="350176" y="0"/>
            <a:ext cx="11491648" cy="6509710"/>
          </a:xfrm>
          <a:prstGeom prst="rect">
            <a:avLst/>
          </a:prstGeom>
        </p:spPr>
      </p:pic>
    </p:spTree>
    <p:extLst>
      <p:ext uri="{BB962C8B-B14F-4D97-AF65-F5344CB8AC3E}">
        <p14:creationId xmlns:p14="http://schemas.microsoft.com/office/powerpoint/2010/main" val="4142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750B6E-FFF9-FBB8-0B3B-731FB3790A1A}"/>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D02B014C-D976-15E6-16FC-A43769EE5D09}"/>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
        <p:nvSpPr>
          <p:cNvPr id="6" name="TextBox 5">
            <a:extLst>
              <a:ext uri="{FF2B5EF4-FFF2-40B4-BE49-F238E27FC236}">
                <a16:creationId xmlns:a16="http://schemas.microsoft.com/office/drawing/2014/main" id="{08951318-FDBE-D330-398E-2CBCB727FAC1}"/>
              </a:ext>
            </a:extLst>
          </p:cNvPr>
          <p:cNvSpPr txBox="1"/>
          <p:nvPr/>
        </p:nvSpPr>
        <p:spPr>
          <a:xfrm>
            <a:off x="420614" y="392726"/>
            <a:ext cx="10979063" cy="861774"/>
          </a:xfrm>
          <a:prstGeom prst="rect">
            <a:avLst/>
          </a:prstGeom>
          <a:noFill/>
        </p:spPr>
        <p:txBody>
          <a:bodyPr wrap="square" rtlCol="0">
            <a:spAutoFit/>
          </a:bodyPr>
          <a:lstStyle/>
          <a:p>
            <a:r>
              <a:rPr lang="en-US" b="1" dirty="0">
                <a:solidFill>
                  <a:schemeClr val="tx2"/>
                </a:solidFill>
                <a:latin typeface="Aptos Narrow" panose="020B0004020202020204" pitchFamily="34" charset="0"/>
              </a:rPr>
              <a:t>Exploratory Data Analysis (EDA) with SQL </a:t>
            </a:r>
          </a:p>
          <a:p>
            <a:r>
              <a:rPr lang="en-US" sz="1600" dirty="0">
                <a:solidFill>
                  <a:schemeClr val="tx2"/>
                </a:solidFill>
                <a:latin typeface="Aptos Narrow" panose="020B0004020202020204" pitchFamily="34" charset="0"/>
              </a:rPr>
              <a:t>Performing Exploratory Data Analysis (EDA) with SQL involves using SQL queries to explore the dataset, understand its structure, and derive insights. Here's how you can perform EDA with SQL</a:t>
            </a:r>
          </a:p>
        </p:txBody>
      </p:sp>
      <p:pic>
        <p:nvPicPr>
          <p:cNvPr id="8" name="Picture 7">
            <a:extLst>
              <a:ext uri="{FF2B5EF4-FFF2-40B4-BE49-F238E27FC236}">
                <a16:creationId xmlns:a16="http://schemas.microsoft.com/office/drawing/2014/main" id="{73BDFBEA-EB2E-D7DF-DB27-53BA2072FF4F}"/>
              </a:ext>
            </a:extLst>
          </p:cNvPr>
          <p:cNvPicPr>
            <a:picLocks noChangeAspect="1"/>
          </p:cNvPicPr>
          <p:nvPr/>
        </p:nvPicPr>
        <p:blipFill>
          <a:blip r:embed="rId2"/>
          <a:stretch>
            <a:fillRect/>
          </a:stretch>
        </p:blipFill>
        <p:spPr>
          <a:xfrm>
            <a:off x="420614" y="1422409"/>
            <a:ext cx="11153435" cy="5087302"/>
          </a:xfrm>
          <a:prstGeom prst="rect">
            <a:avLst/>
          </a:prstGeom>
        </p:spPr>
      </p:pic>
    </p:spTree>
    <p:extLst>
      <p:ext uri="{BB962C8B-B14F-4D97-AF65-F5344CB8AC3E}">
        <p14:creationId xmlns:p14="http://schemas.microsoft.com/office/powerpoint/2010/main" val="84002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14</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14</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a:latin typeface="Aptos Narrow" panose="020B0004020202020204" pitchFamily="34" charset="0"/>
              </a:rPr>
              <a:t> Interactive Plotting Libraries: Utilize Python libraries such as </a:t>
            </a:r>
            <a:r>
              <a:rPr lang="en-US" sz="1400" dirty="0" err="1">
                <a:latin typeface="Aptos Narrow" panose="020B0004020202020204" pitchFamily="34" charset="0"/>
              </a:rPr>
              <a:t>Plotly</a:t>
            </a:r>
            <a:r>
              <a:rPr lang="en-US" sz="1400" dirty="0">
                <a:latin typeface="Aptos Narrow" panose="020B0004020202020204" pitchFamily="34" charset="0"/>
              </a:rPr>
              <a:t>, Bokeh, or </a:t>
            </a:r>
            <a:r>
              <a:rPr lang="en-US" sz="1400" dirty="0" err="1">
                <a:latin typeface="Aptos Narrow" panose="020B0004020202020204" pitchFamily="34" charset="0"/>
              </a:rPr>
              <a:t>Plotly</a:t>
            </a:r>
            <a:r>
              <a:rPr lang="en-US" sz="1400" dirty="0">
                <a:latin typeface="Aptos Narrow" panose="020B0004020202020204" pitchFamily="34" charset="0"/>
              </a:rPr>
              <a:t> Express, which provide interactive plotting capabilities out of the box. These libraries allow users to zoom, pan, hover over data points for additional information, and toggle visibility of specific data series.</a:t>
            </a:r>
          </a:p>
          <a:p>
            <a:r>
              <a:rPr lang="en-US" sz="1400" dirty="0">
                <a:latin typeface="Aptos Narrow" panose="020B0004020202020204" pitchFamily="34" charset="0"/>
              </a:rPr>
              <a:t>Dynamic Filtering and Selection: Implement interactive widgets like sliders, dropdown menus, checkboxes, and buttons to allow users to dynamically filter and select subsets of the data. This empowers users to focus on specific aspects of the data they're interested in and observe how different variables interact.</a:t>
            </a:r>
          </a:p>
          <a:p>
            <a:r>
              <a:rPr lang="en-US" sz="1400" dirty="0">
                <a:latin typeface="Aptos Narrow" panose="020B0004020202020204" pitchFamily="34" charset="0"/>
              </a:rPr>
              <a:t> Linked Visualizations: Create multiple linked visualizations that respond to user interactions in real-time. For example, if a user selects a specific data point in one plot, other linked plots should update to highlight relevant information or display corresponding data points.</a:t>
            </a:r>
          </a:p>
          <a:p>
            <a:r>
              <a:rPr lang="en-US" sz="1400" dirty="0">
                <a:latin typeface="Aptos Narrow" panose="020B0004020202020204" pitchFamily="34" charset="0"/>
              </a:rPr>
              <a:t>Tooltips and Annotations: Incorporate tooltips and annotations in your visualizations to provide additional context and details when users hover over data points. Tooltips can display values, labels, or any other relevant information, enhancing the interpretability of the visualizations.</a:t>
            </a:r>
          </a:p>
          <a:p>
            <a:r>
              <a:rPr lang="en-US" sz="1400" dirty="0">
                <a:latin typeface="Aptos Narrow" panose="020B0004020202020204" pitchFamily="34" charset="0"/>
              </a:rPr>
              <a:t>Custom Interactivity: Implement custom interactive features tailored to the specific needs of your project. This could include draggable elements, data brushing (highlighting selected data points across multiple plots), or dynamically updating calculations based on user inputs.</a:t>
            </a:r>
          </a:p>
          <a:p>
            <a:r>
              <a:rPr lang="en-US" sz="1400" dirty="0">
                <a:latin typeface="Aptos Narrow" panose="020B0004020202020204" pitchFamily="34" charset="0"/>
              </a:rPr>
              <a:t> Dashboards: Combine multiple interactive visualizations into a cohesive dashboard interface using libraries like Dash or Panel. Dashboards provide a centralized location for users to explore different aspects of the data and can include descriptive text, explanatory notes, and interactive controls for enhanced usability.</a:t>
            </a:r>
          </a:p>
          <a:p>
            <a:r>
              <a:rPr lang="en-US" sz="1400" dirty="0">
                <a:latin typeface="Aptos Narrow" panose="020B0004020202020204" pitchFamily="34" charset="0"/>
              </a:rPr>
              <a:t>Real-time Data Streaming: If applicable, integrate real-time data streaming capabilities to visualize live data updates. This is particularly relevant for applications involving streaming data sources such as financial market data or IoT sensor data.</a:t>
            </a:r>
          </a:p>
          <a:p>
            <a:r>
              <a:rPr lang="en-US" sz="1400" dirty="0">
                <a:latin typeface="Aptos Narrow" panose="020B0004020202020204" pitchFamily="34" charset="0"/>
              </a:rPr>
              <a:t>User Feedback and Iteration: Gather feedback from users during the interactive exploration process and iterate on the design of visualizations and interactive features based on their input. Continuous improvement ensures that the interactive visual analytics experience remains intuitive and valuable for users.</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Interactive Visual Analytics:</a:t>
            </a:r>
          </a:p>
        </p:txBody>
      </p:sp>
    </p:spTree>
    <p:extLst>
      <p:ext uri="{BB962C8B-B14F-4D97-AF65-F5344CB8AC3E}">
        <p14:creationId xmlns:p14="http://schemas.microsoft.com/office/powerpoint/2010/main" val="216105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896-766C-3E01-F1B6-F8C13CBE015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D47EE52-9E9F-18AE-8124-2D896A7540A0}"/>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89A3FB2F-77CF-1414-04F2-F0C87BD460DC}"/>
              </a:ext>
            </a:extLst>
          </p:cNvPr>
          <p:cNvSpPr>
            <a:spLocks noGrp="1"/>
          </p:cNvSpPr>
          <p:nvPr>
            <p:ph type="sldNum" sz="quarter" idx="12"/>
          </p:nvPr>
        </p:nvSpPr>
        <p:spPr/>
        <p:txBody>
          <a:bodyPr/>
          <a:lstStyle/>
          <a:p>
            <a:fld id="{0FD50806-BABF-4915-9689-3B9956D1C75C}" type="slidenum">
              <a:rPr lang="en-US" smtClean="0"/>
              <a:pPr/>
              <a:t>15</a:t>
            </a:fld>
            <a:endParaRPr lang="en-US" dirty="0"/>
          </a:p>
        </p:txBody>
      </p:sp>
      <p:pic>
        <p:nvPicPr>
          <p:cNvPr id="6" name="Picture 5">
            <a:extLst>
              <a:ext uri="{FF2B5EF4-FFF2-40B4-BE49-F238E27FC236}">
                <a16:creationId xmlns:a16="http://schemas.microsoft.com/office/drawing/2014/main" id="{2A65BD7F-8FB5-D4EC-9049-968CD12B9C63}"/>
              </a:ext>
            </a:extLst>
          </p:cNvPr>
          <p:cNvPicPr>
            <a:picLocks noChangeAspect="1"/>
          </p:cNvPicPr>
          <p:nvPr/>
        </p:nvPicPr>
        <p:blipFill>
          <a:blip r:embed="rId2"/>
          <a:stretch>
            <a:fillRect/>
          </a:stretch>
        </p:blipFill>
        <p:spPr>
          <a:xfrm>
            <a:off x="150947" y="0"/>
            <a:ext cx="11890106" cy="6858000"/>
          </a:xfrm>
          <a:prstGeom prst="rect">
            <a:avLst/>
          </a:prstGeom>
        </p:spPr>
      </p:pic>
    </p:spTree>
    <p:extLst>
      <p:ext uri="{BB962C8B-B14F-4D97-AF65-F5344CB8AC3E}">
        <p14:creationId xmlns:p14="http://schemas.microsoft.com/office/powerpoint/2010/main" val="984389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16</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16</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a:latin typeface="Aptos Narrow" panose="020B0004020202020204" pitchFamily="34" charset="0"/>
              </a:rPr>
              <a:t>To create an interactive map for the stock of a specific company like SDPI (Superior Drilling Products, Inc.), we typically don't use geographic coordinates like latitude and longitude since it's not a geographic location. Instead, we might visualize data related to the company's operations, such as the location of its headquarters or branches, or other relevant information.</a:t>
            </a:r>
          </a:p>
          <a:p>
            <a:r>
              <a:rPr lang="en-US" sz="1400" dirty="0">
                <a:latin typeface="Aptos Narrow" panose="020B0004020202020204" pitchFamily="34" charset="0"/>
              </a:rPr>
              <a:t>Here's a general approach to create an interactive map for a company using Folium:</a:t>
            </a:r>
          </a:p>
          <a:p>
            <a:r>
              <a:rPr lang="en-US" sz="1400" dirty="0">
                <a:latin typeface="Aptos Narrow" panose="020B0004020202020204" pitchFamily="34" charset="0"/>
              </a:rPr>
              <a:t>    Determine Relevant Information: Decide what information you want to visualize on the map. For a company like SDPI, you might visualize the location of its headquarters or offices.</a:t>
            </a:r>
          </a:p>
          <a:p>
            <a:r>
              <a:rPr lang="en-US" sz="1400" dirty="0">
                <a:latin typeface="Aptos Narrow" panose="020B0004020202020204" pitchFamily="34" charset="0"/>
              </a:rPr>
              <a:t>    Get Location Data: Obtain the location data for the relevant information. For example, you can search for the address or coordinates of SDPI's headquarters.</a:t>
            </a:r>
          </a:p>
          <a:p>
            <a:r>
              <a:rPr lang="en-US" sz="1400" dirty="0">
                <a:latin typeface="Aptos Narrow" panose="020B0004020202020204" pitchFamily="34" charset="0"/>
              </a:rPr>
              <a:t>    Create the Map: Use Folium to create a map and add markers or other elements to represent the data.</a:t>
            </a:r>
          </a:p>
          <a:p>
            <a:r>
              <a:rPr lang="en-US" sz="1400" dirty="0">
                <a:latin typeface="Aptos Narrow" panose="020B0004020202020204" pitchFamily="34" charset="0"/>
              </a:rPr>
              <a:t>    Customize the Map: Customize the appearance and behavior of the map and its elements as needed.</a:t>
            </a:r>
          </a:p>
          <a:p>
            <a:r>
              <a:rPr lang="en-US" sz="1400" dirty="0">
                <a:latin typeface="Aptos Narrow" panose="020B0004020202020204" pitchFamily="34" charset="0"/>
              </a:rPr>
              <a:t>    Save or Display the Map: Save the interactive map to an HTML file or display it directly in a </a:t>
            </a:r>
            <a:r>
              <a:rPr lang="en-US" sz="1400" dirty="0" err="1">
                <a:latin typeface="Aptos Narrow" panose="020B0004020202020204" pitchFamily="34" charset="0"/>
              </a:rPr>
              <a:t>Jupyter</a:t>
            </a:r>
            <a:r>
              <a:rPr lang="en-US" sz="1400" dirty="0">
                <a:latin typeface="Aptos Narrow" panose="020B0004020202020204" pitchFamily="34" charset="0"/>
              </a:rPr>
              <a:t> Notebook or web application.</a:t>
            </a:r>
          </a:p>
          <a:p>
            <a:r>
              <a:rPr lang="en-US" sz="1400" dirty="0">
                <a:latin typeface="Aptos Narrow" panose="020B0004020202020204" pitchFamily="34" charset="0"/>
              </a:rPr>
              <a:t>Here's an example code snippet to create a simple interactive map showing the location of SDPI's headquarters:</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Interactive MAP/Visual Analytics:</a:t>
            </a:r>
          </a:p>
        </p:txBody>
      </p:sp>
    </p:spTree>
    <p:extLst>
      <p:ext uri="{BB962C8B-B14F-4D97-AF65-F5344CB8AC3E}">
        <p14:creationId xmlns:p14="http://schemas.microsoft.com/office/powerpoint/2010/main" val="2504883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7E94-1B99-C6CF-565A-EF7558E62A29}"/>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154D418-7EDD-99CF-0A36-F8A2C3E17CAA}"/>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8EC8D5F8-3680-468E-6C38-691AE1043FDF}"/>
              </a:ext>
            </a:extLst>
          </p:cNvPr>
          <p:cNvSpPr>
            <a:spLocks noGrp="1"/>
          </p:cNvSpPr>
          <p:nvPr>
            <p:ph type="sldNum" sz="quarter" idx="12"/>
          </p:nvPr>
        </p:nvSpPr>
        <p:spPr/>
        <p:txBody>
          <a:bodyPr/>
          <a:lstStyle/>
          <a:p>
            <a:fld id="{0FD50806-BABF-4915-9689-3B9956D1C75C}" type="slidenum">
              <a:rPr lang="en-US" smtClean="0"/>
              <a:pPr/>
              <a:t>17</a:t>
            </a:fld>
            <a:endParaRPr lang="en-US" dirty="0"/>
          </a:p>
        </p:txBody>
      </p:sp>
      <p:pic>
        <p:nvPicPr>
          <p:cNvPr id="6" name="Picture 5">
            <a:extLst>
              <a:ext uri="{FF2B5EF4-FFF2-40B4-BE49-F238E27FC236}">
                <a16:creationId xmlns:a16="http://schemas.microsoft.com/office/drawing/2014/main" id="{AF343C99-5543-8F9C-3FD5-7CA0E505625D}"/>
              </a:ext>
            </a:extLst>
          </p:cNvPr>
          <p:cNvPicPr>
            <a:picLocks noChangeAspect="1"/>
          </p:cNvPicPr>
          <p:nvPr/>
        </p:nvPicPr>
        <p:blipFill>
          <a:blip r:embed="rId2"/>
          <a:stretch>
            <a:fillRect/>
          </a:stretch>
        </p:blipFill>
        <p:spPr>
          <a:xfrm>
            <a:off x="296477" y="300624"/>
            <a:ext cx="11302624" cy="6209085"/>
          </a:xfrm>
          <a:prstGeom prst="rect">
            <a:avLst/>
          </a:prstGeom>
        </p:spPr>
      </p:pic>
    </p:spTree>
    <p:extLst>
      <p:ext uri="{BB962C8B-B14F-4D97-AF65-F5344CB8AC3E}">
        <p14:creationId xmlns:p14="http://schemas.microsoft.com/office/powerpoint/2010/main" val="863954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9AA963-860A-4343-9B78-56168A9888CD}"/>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4E8C7A9D-CDF3-74E2-E345-FF61320F3B72}"/>
              </a:ext>
            </a:extLst>
          </p:cNvPr>
          <p:cNvSpPr>
            <a:spLocks noGrp="1"/>
          </p:cNvSpPr>
          <p:nvPr>
            <p:ph type="sldNum" sz="quarter" idx="12"/>
          </p:nvPr>
        </p:nvSpPr>
        <p:spPr/>
        <p:txBody>
          <a:bodyPr/>
          <a:lstStyle/>
          <a:p>
            <a:fld id="{0FD50806-BABF-4915-9689-3B9956D1C75C}" type="slidenum">
              <a:rPr lang="en-US" smtClean="0"/>
              <a:pPr/>
              <a:t>18</a:t>
            </a:fld>
            <a:endParaRPr lang="en-US" dirty="0"/>
          </a:p>
        </p:txBody>
      </p:sp>
      <p:pic>
        <p:nvPicPr>
          <p:cNvPr id="6" name="Picture 5">
            <a:extLst>
              <a:ext uri="{FF2B5EF4-FFF2-40B4-BE49-F238E27FC236}">
                <a16:creationId xmlns:a16="http://schemas.microsoft.com/office/drawing/2014/main" id="{8E2D463D-7658-55E6-2CD9-0BA3088DF0D9}"/>
              </a:ext>
            </a:extLst>
          </p:cNvPr>
          <p:cNvPicPr>
            <a:picLocks noChangeAspect="1"/>
          </p:cNvPicPr>
          <p:nvPr/>
        </p:nvPicPr>
        <p:blipFill>
          <a:blip r:embed="rId2"/>
          <a:stretch>
            <a:fillRect/>
          </a:stretch>
        </p:blipFill>
        <p:spPr>
          <a:xfrm>
            <a:off x="331940" y="322487"/>
            <a:ext cx="11235846" cy="5946038"/>
          </a:xfrm>
          <a:prstGeom prst="rect">
            <a:avLst/>
          </a:prstGeom>
        </p:spPr>
      </p:pic>
    </p:spTree>
    <p:extLst>
      <p:ext uri="{BB962C8B-B14F-4D97-AF65-F5344CB8AC3E}">
        <p14:creationId xmlns:p14="http://schemas.microsoft.com/office/powerpoint/2010/main" val="345586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19</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19</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a:pPr>
            <a:r>
              <a:rPr lang="en-US" sz="1400" b="1" dirty="0">
                <a:latin typeface="Aptos" panose="020B0004020202020204" pitchFamily="34" charset="0"/>
              </a:rPr>
              <a:t>Problem Formulation</a:t>
            </a:r>
            <a:r>
              <a:rPr lang="en-US" sz="1400" dirty="0">
                <a:latin typeface="Aptos" panose="020B0004020202020204" pitchFamily="34" charset="0"/>
              </a:rPr>
              <a:t>: Define the specific prediction task you want to address. For example, you may want to predict the future closing price of a stock based on historical price data and other relevant features.</a:t>
            </a:r>
          </a:p>
          <a:p>
            <a:pPr>
              <a:buFont typeface="+mj-lt"/>
              <a:buAutoNum type="arabicPeriod"/>
            </a:pPr>
            <a:r>
              <a:rPr lang="en-US" sz="1400" b="1" dirty="0">
                <a:latin typeface="Aptos" panose="020B0004020202020204" pitchFamily="34" charset="0"/>
              </a:rPr>
              <a:t>Feature Selection</a:t>
            </a:r>
            <a:r>
              <a:rPr lang="en-US" sz="1400" dirty="0">
                <a:latin typeface="Aptos" panose="020B0004020202020204" pitchFamily="34" charset="0"/>
              </a:rPr>
              <a:t>: Identify the features (independent variables) that are likely to be predictive of the target variable (dependent variable). In addition to historical stock prices, relevant features may include trading volume, technical indicators, economic indicators, sentiment analysis from news articles, and any other factors that may influence stock prices.</a:t>
            </a:r>
          </a:p>
          <a:p>
            <a:pPr>
              <a:buFont typeface="+mj-lt"/>
              <a:buAutoNum type="arabicPeriod"/>
            </a:pPr>
            <a:r>
              <a:rPr lang="en-US" sz="1400" b="1" dirty="0">
                <a:latin typeface="Aptos" panose="020B0004020202020204" pitchFamily="34" charset="0"/>
              </a:rPr>
              <a:t>Data Preparation</a:t>
            </a:r>
            <a:r>
              <a:rPr lang="en-US" sz="1400" dirty="0">
                <a:latin typeface="Aptos" panose="020B0004020202020204" pitchFamily="34" charset="0"/>
              </a:rPr>
              <a:t>: Split the data into training and testing sets. The training set is used to train the predictive model, while the testing set is used to evaluate its performance. Ensure that the data is properly preprocessed, including handling missing values, scaling or normalizing features, and encoding categorical variables if necessary.</a:t>
            </a:r>
          </a:p>
          <a:p>
            <a:pPr>
              <a:buFont typeface="+mj-lt"/>
              <a:buAutoNum type="arabicPeriod"/>
            </a:pPr>
            <a:r>
              <a:rPr lang="en-US" sz="1400" b="1" dirty="0">
                <a:latin typeface="Aptos" panose="020B0004020202020204" pitchFamily="34" charset="0"/>
              </a:rPr>
              <a:t>Model Selection</a:t>
            </a:r>
            <a:r>
              <a:rPr lang="en-US" sz="1400" dirty="0">
                <a:latin typeface="Aptos" panose="020B0004020202020204" pitchFamily="34" charset="0"/>
              </a:rPr>
              <a:t>: Choose appropriate machine learning algorithms for your prediction task. Common algorithms for regression tasks (predicting continuous variables) include linear regression, decision trees, random forests, support vector regression (SVR), and gradient boosting models like </a:t>
            </a:r>
            <a:r>
              <a:rPr lang="en-US" sz="1400" dirty="0" err="1">
                <a:latin typeface="Aptos" panose="020B0004020202020204" pitchFamily="34" charset="0"/>
              </a:rPr>
              <a:t>XGBoost</a:t>
            </a:r>
            <a:r>
              <a:rPr lang="en-US" sz="1400" dirty="0">
                <a:latin typeface="Aptos" panose="020B0004020202020204" pitchFamily="34" charset="0"/>
              </a:rPr>
              <a:t> or </a:t>
            </a:r>
            <a:r>
              <a:rPr lang="en-US" sz="1400" dirty="0" err="1">
                <a:latin typeface="Aptos" panose="020B0004020202020204" pitchFamily="34" charset="0"/>
              </a:rPr>
              <a:t>LightGBM</a:t>
            </a:r>
            <a:r>
              <a:rPr lang="en-US" sz="1400" dirty="0">
                <a:latin typeface="Aptos" panose="020B0004020202020204" pitchFamily="34" charset="0"/>
              </a:rPr>
              <a:t>.</a:t>
            </a:r>
          </a:p>
          <a:p>
            <a:pPr>
              <a:buFont typeface="+mj-lt"/>
              <a:buAutoNum type="arabicPeriod"/>
            </a:pPr>
            <a:r>
              <a:rPr lang="en-US" sz="1400" b="1" dirty="0">
                <a:latin typeface="Aptos" panose="020B0004020202020204" pitchFamily="34" charset="0"/>
              </a:rPr>
              <a:t>Model Training</a:t>
            </a:r>
            <a:r>
              <a:rPr lang="en-US" sz="1400" dirty="0">
                <a:latin typeface="Aptos" panose="020B0004020202020204" pitchFamily="34" charset="0"/>
              </a:rPr>
              <a:t>: Train the selected models using the training data. During training, the model learns the patterns and relationships between the input features and the target variable. Experiment with different model architectures and hyperparameters to find the best-performing model.</a:t>
            </a:r>
          </a:p>
          <a:p>
            <a:pPr>
              <a:buFont typeface="+mj-lt"/>
              <a:buAutoNum type="arabicPeriod"/>
            </a:pPr>
            <a:r>
              <a:rPr lang="en-US" sz="1400" b="1" dirty="0">
                <a:latin typeface="Aptos" panose="020B0004020202020204" pitchFamily="34" charset="0"/>
              </a:rPr>
              <a:t>Model Evaluation</a:t>
            </a:r>
            <a:r>
              <a:rPr lang="en-US" sz="1400" dirty="0">
                <a:latin typeface="Aptos" panose="020B0004020202020204" pitchFamily="34" charset="0"/>
              </a:rPr>
              <a:t>: Evaluate the trained models using the testing data. Common evaluation metrics for regression tasks include mean squared error (MSE), root mean squared error (RMSE), mean absolute error (MAE), and R-squared (coefficient of determination). Compare the performance of different models and select the one that provides the best predictive accuracy.</a:t>
            </a:r>
          </a:p>
          <a:p>
            <a:pPr>
              <a:buFont typeface="+mj-lt"/>
              <a:buAutoNum type="arabicPeriod"/>
            </a:pPr>
            <a:r>
              <a:rPr lang="en-US" sz="1400" b="1" dirty="0">
                <a:latin typeface="Aptos" panose="020B0004020202020204" pitchFamily="34" charset="0"/>
              </a:rPr>
              <a:t>Performance Analysis</a:t>
            </a:r>
            <a:r>
              <a:rPr lang="en-US" sz="1400" dirty="0">
                <a:latin typeface="Aptos" panose="020B0004020202020204" pitchFamily="34" charset="0"/>
              </a:rPr>
              <a:t>: Analyze the performance of the predictive model to understand its strengths and limitations. Examine any patterns in prediction errors and identify cases where the model performs well or poorly. This analysis can provide insights into potential improvements or adjustments to the model.</a:t>
            </a:r>
          </a:p>
          <a:p>
            <a:pPr>
              <a:buFont typeface="+mj-lt"/>
              <a:buAutoNum type="arabicPeriod"/>
            </a:pPr>
            <a:r>
              <a:rPr lang="en-US" sz="1400" b="1" dirty="0">
                <a:latin typeface="Aptos" panose="020B0004020202020204" pitchFamily="34" charset="0"/>
              </a:rPr>
              <a:t>Deployment and Monitoring</a:t>
            </a:r>
            <a:r>
              <a:rPr lang="en-US" sz="1400" dirty="0">
                <a:latin typeface="Aptos" panose="020B0004020202020204" pitchFamily="34" charset="0"/>
              </a:rPr>
              <a:t>: Once you have a trained and validated predictive model, deploy it into production for real-world use. Monitor the model's performance over time and update it periodically as new data becomes available or as the underlying relationships in the data change.</a:t>
            </a:r>
          </a:p>
          <a:p>
            <a:pPr>
              <a:buFont typeface="+mj-lt"/>
              <a:buAutoNum type="arabicPeriod"/>
            </a:pPr>
            <a:r>
              <a:rPr lang="en-US" sz="1400" b="1" dirty="0">
                <a:latin typeface="Aptos" panose="020B0004020202020204" pitchFamily="34" charset="0"/>
              </a:rPr>
              <a:t>Interpretability and Explainability</a:t>
            </a:r>
            <a:r>
              <a:rPr lang="en-US" sz="1400" dirty="0">
                <a:latin typeface="Aptos" panose="020B0004020202020204" pitchFamily="34" charset="0"/>
              </a:rPr>
              <a:t>: For certain applications, it's important to ensure that the predictive model is interpretable and explainable. This allows stakeholders to understand how the model arrives at its predictions and to trust its recommendations.</a:t>
            </a:r>
          </a:p>
          <a:p>
            <a:pPr>
              <a:buFont typeface="+mj-lt"/>
              <a:buAutoNum type="arabicPeriod"/>
            </a:pPr>
            <a:r>
              <a:rPr lang="en-US" sz="1400" b="1" dirty="0">
                <a:latin typeface="Aptos" panose="020B0004020202020204" pitchFamily="34" charset="0"/>
              </a:rPr>
              <a:t>Continuous Improvement</a:t>
            </a:r>
            <a:r>
              <a:rPr lang="en-US" sz="1400" dirty="0">
                <a:latin typeface="Aptos" panose="020B0004020202020204" pitchFamily="34" charset="0"/>
              </a:rPr>
              <a:t>: Continuously refine and improve the predictive model based on feedback, new data, and evolving business requirements. Consider incorporating more advanced techniques such as ensemble learning, feature engineering, or deep learning as needed.</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Predictive Analysis:</a:t>
            </a:r>
          </a:p>
        </p:txBody>
      </p:sp>
    </p:spTree>
    <p:extLst>
      <p:ext uri="{BB962C8B-B14F-4D97-AF65-F5344CB8AC3E}">
        <p14:creationId xmlns:p14="http://schemas.microsoft.com/office/powerpoint/2010/main" val="36710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2</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2</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Executive Summary</a:t>
            </a:r>
          </a:p>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Introduction </a:t>
            </a:r>
          </a:p>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Methodology</a:t>
            </a:r>
          </a:p>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Results</a:t>
            </a:r>
          </a:p>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Conclusion</a:t>
            </a:r>
          </a:p>
          <a:p>
            <a:pPr>
              <a:lnSpc>
                <a:spcPct val="100000"/>
              </a:lnSpc>
              <a:spcBef>
                <a:spcPts val="1400"/>
              </a:spcBef>
              <a:buFont typeface="Wingdings" panose="05000000000000000000" pitchFamily="2" charset="2"/>
              <a:buChar char="v"/>
            </a:pPr>
            <a:r>
              <a:rPr lang="en-US" sz="2200" b="1" dirty="0">
                <a:solidFill>
                  <a:schemeClr val="accent3">
                    <a:lumMod val="25000"/>
                  </a:schemeClr>
                </a:solidFill>
                <a:latin typeface="Aptos" panose="020B0004020202020204" pitchFamily="34" charset="0"/>
              </a:rPr>
              <a:t> Appendix</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ptos" panose="020B0004020202020204" pitchFamily="34" charset="0"/>
              </a:rPr>
              <a:t>Outline</a:t>
            </a:r>
          </a:p>
        </p:txBody>
      </p:sp>
    </p:spTree>
    <p:extLst>
      <p:ext uri="{BB962C8B-B14F-4D97-AF65-F5344CB8AC3E}">
        <p14:creationId xmlns:p14="http://schemas.microsoft.com/office/powerpoint/2010/main" val="3194678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0CFC16-8AA6-31C0-0CAD-374887282E39}"/>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D485C83C-C4F8-2930-ACE1-E44D6EBA8CDE}"/>
              </a:ext>
            </a:extLst>
          </p:cNvPr>
          <p:cNvSpPr>
            <a:spLocks noGrp="1"/>
          </p:cNvSpPr>
          <p:nvPr>
            <p:ph type="sldNum" sz="quarter" idx="12"/>
          </p:nvPr>
        </p:nvSpPr>
        <p:spPr/>
        <p:txBody>
          <a:bodyPr/>
          <a:lstStyle/>
          <a:p>
            <a:fld id="{0FD50806-BABF-4915-9689-3B9956D1C75C}" type="slidenum">
              <a:rPr lang="en-US" smtClean="0"/>
              <a:pPr/>
              <a:t>20</a:t>
            </a:fld>
            <a:endParaRPr lang="en-US" dirty="0"/>
          </a:p>
        </p:txBody>
      </p:sp>
      <p:pic>
        <p:nvPicPr>
          <p:cNvPr id="6" name="Picture 5">
            <a:extLst>
              <a:ext uri="{FF2B5EF4-FFF2-40B4-BE49-F238E27FC236}">
                <a16:creationId xmlns:a16="http://schemas.microsoft.com/office/drawing/2014/main" id="{97DCC9AE-90E3-2A95-2403-C9361798ADAF}"/>
              </a:ext>
            </a:extLst>
          </p:cNvPr>
          <p:cNvPicPr>
            <a:picLocks noChangeAspect="1"/>
          </p:cNvPicPr>
          <p:nvPr/>
        </p:nvPicPr>
        <p:blipFill>
          <a:blip r:embed="rId2"/>
          <a:stretch>
            <a:fillRect/>
          </a:stretch>
        </p:blipFill>
        <p:spPr>
          <a:xfrm>
            <a:off x="0" y="864097"/>
            <a:ext cx="12192000" cy="5404427"/>
          </a:xfrm>
          <a:prstGeom prst="rect">
            <a:avLst/>
          </a:prstGeom>
        </p:spPr>
      </p:pic>
    </p:spTree>
    <p:extLst>
      <p:ext uri="{BB962C8B-B14F-4D97-AF65-F5344CB8AC3E}">
        <p14:creationId xmlns:p14="http://schemas.microsoft.com/office/powerpoint/2010/main" val="21124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21</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21</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a:pPr>
            <a:r>
              <a:rPr lang="en-US" sz="1400" dirty="0">
                <a:latin typeface="Aptos" panose="020B0004020202020204" pitchFamily="34" charset="0"/>
              </a:rPr>
              <a:t> </a:t>
            </a:r>
            <a:r>
              <a:rPr lang="en-US" sz="1400" b="1" dirty="0">
                <a:latin typeface="Aptos" panose="020B0004020202020204" pitchFamily="34" charset="0"/>
              </a:rPr>
              <a:t>Define Hyperparameters: </a:t>
            </a:r>
            <a:r>
              <a:rPr lang="en-US" sz="1400" dirty="0">
                <a:latin typeface="Aptos" panose="020B0004020202020204" pitchFamily="34" charset="0"/>
              </a:rPr>
              <a:t>Identify the hyperparameters of the chosen machine learning algorithm that you want to tune. These may include parameters like </a:t>
            </a:r>
            <a:r>
              <a:rPr lang="en-US" sz="1400" dirty="0" err="1">
                <a:latin typeface="Aptos" panose="020B0004020202020204" pitchFamily="34" charset="0"/>
              </a:rPr>
              <a:t>n_estimators</a:t>
            </a:r>
            <a:r>
              <a:rPr lang="en-US" sz="1400" dirty="0">
                <a:latin typeface="Aptos" panose="020B0004020202020204" pitchFamily="34" charset="0"/>
              </a:rPr>
              <a:t>, </a:t>
            </a:r>
            <a:r>
              <a:rPr lang="en-US" sz="1400" dirty="0" err="1">
                <a:latin typeface="Aptos" panose="020B0004020202020204" pitchFamily="34" charset="0"/>
              </a:rPr>
              <a:t>max_depth</a:t>
            </a:r>
            <a:r>
              <a:rPr lang="en-US" sz="1400" dirty="0">
                <a:latin typeface="Aptos" panose="020B0004020202020204" pitchFamily="34" charset="0"/>
              </a:rPr>
              <a:t>, </a:t>
            </a:r>
            <a:r>
              <a:rPr lang="en-US" sz="1400" dirty="0" err="1">
                <a:latin typeface="Aptos" panose="020B0004020202020204" pitchFamily="34" charset="0"/>
              </a:rPr>
              <a:t>learning_rate</a:t>
            </a:r>
            <a:r>
              <a:rPr lang="en-US" sz="1400" dirty="0">
                <a:latin typeface="Aptos" panose="020B0004020202020204" pitchFamily="34" charset="0"/>
              </a:rPr>
              <a:t>, etc., depending on the specific model you're using.</a:t>
            </a:r>
          </a:p>
          <a:p>
            <a:pPr>
              <a:buFont typeface="+mj-lt"/>
              <a:buAutoNum type="arabicPeriod"/>
            </a:pPr>
            <a:r>
              <a:rPr lang="en-US" sz="1400" b="1" dirty="0">
                <a:latin typeface="Aptos" panose="020B0004020202020204" pitchFamily="34" charset="0"/>
              </a:rPr>
              <a:t>Choose Tuning Method: </a:t>
            </a:r>
            <a:r>
              <a:rPr lang="en-US" sz="1400" dirty="0">
                <a:latin typeface="Aptos" panose="020B0004020202020204" pitchFamily="34" charset="0"/>
              </a:rPr>
              <a:t>Decide on the method you'll use for tuning hyperparameters. Common approaches include Grid Search, Random Search, and Bayesian Optimization. Grid Search exhaustively searches through a predefined grid of hyperparameters, while Random Search randomly samples from a predefined range of hyperparameters. Bayesian Optimization uses probabilistic models to find the most promising hyperparameter values.</a:t>
            </a:r>
          </a:p>
          <a:p>
            <a:pPr>
              <a:buFont typeface="+mj-lt"/>
              <a:buAutoNum type="arabicPeriod"/>
            </a:pPr>
            <a:r>
              <a:rPr lang="en-US" sz="1400" b="1" dirty="0">
                <a:latin typeface="Aptos" panose="020B0004020202020204" pitchFamily="34" charset="0"/>
              </a:rPr>
              <a:t>Define Hyperparameter Grid: </a:t>
            </a:r>
            <a:r>
              <a:rPr lang="en-US" sz="1400" dirty="0">
                <a:latin typeface="Aptos" panose="020B0004020202020204" pitchFamily="34" charset="0"/>
              </a:rPr>
              <a:t>For Grid Search and Random Search, define a grid or a range of hyperparameter values to search over. Specify a list of values for each hyperparameter you want to tune.</a:t>
            </a:r>
          </a:p>
          <a:p>
            <a:pPr>
              <a:buFont typeface="+mj-lt"/>
              <a:buAutoNum type="arabicPeriod"/>
            </a:pPr>
            <a:r>
              <a:rPr lang="en-US" sz="1400" b="1" dirty="0">
                <a:latin typeface="Aptos" panose="020B0004020202020204" pitchFamily="34" charset="0"/>
              </a:rPr>
              <a:t>Cross-Validation: </a:t>
            </a:r>
            <a:r>
              <a:rPr lang="en-US" sz="1400" dirty="0">
                <a:latin typeface="Aptos" panose="020B0004020202020204" pitchFamily="34" charset="0"/>
              </a:rPr>
              <a:t>Use cross-validation to evaluate the performance of different hyperparameter configurations. Split the training data into multiple folds, train the model on a subset of folds, and validate it on the remaining fold. Repeat this process multiple times to get a robust estimate of the model's performance for each hyperparameter configuration.</a:t>
            </a:r>
          </a:p>
          <a:p>
            <a:pPr>
              <a:buFont typeface="+mj-lt"/>
              <a:buAutoNum type="arabicPeriod"/>
            </a:pPr>
            <a:r>
              <a:rPr lang="en-US" sz="1400" b="1" dirty="0">
                <a:latin typeface="Aptos" panose="020B0004020202020204" pitchFamily="34" charset="0"/>
              </a:rPr>
              <a:t>Select Best Hyperparameters: </a:t>
            </a:r>
            <a:r>
              <a:rPr lang="en-US" sz="1400" dirty="0">
                <a:latin typeface="Aptos" panose="020B0004020202020204" pitchFamily="34" charset="0"/>
              </a:rPr>
              <a:t>After tuning, select the hyperparameters that result in the best performance metric (e.g., lowest mean squared error, highest accuracy). These hyperparameters are then used to train the final model on the entire training dataset.</a:t>
            </a:r>
          </a:p>
          <a:p>
            <a:pPr>
              <a:buFont typeface="+mj-lt"/>
              <a:buAutoNum type="arabicPeriod"/>
            </a:pPr>
            <a:r>
              <a:rPr lang="en-US" sz="1400" b="1" dirty="0">
                <a:latin typeface="Aptos" panose="020B0004020202020204" pitchFamily="34" charset="0"/>
              </a:rPr>
              <a:t>Evaluate on Test Set: </a:t>
            </a:r>
            <a:r>
              <a:rPr lang="en-US" sz="1400" dirty="0">
                <a:latin typeface="Aptos" panose="020B0004020202020204" pitchFamily="34" charset="0"/>
              </a:rPr>
              <a:t>Finally, </a:t>
            </a:r>
            <a:r>
              <a:rPr lang="en-US" sz="1300" dirty="0">
                <a:latin typeface="Aptos" panose="020B0004020202020204" pitchFamily="34" charset="0"/>
              </a:rPr>
              <a:t>evaluate</a:t>
            </a:r>
            <a:r>
              <a:rPr lang="en-US" sz="1400" dirty="0">
                <a:latin typeface="Aptos" panose="020B0004020202020204" pitchFamily="34" charset="0"/>
              </a:rPr>
              <a:t> the performance of the tuned model on the test set to assess its generalization performance on unseen data. This step ensures that the model has not overfit to the training data.</a:t>
            </a:r>
          </a:p>
          <a:p>
            <a:pPr>
              <a:buFont typeface="+mj-lt"/>
              <a:buAutoNum type="arabicPeriod"/>
            </a:pPr>
            <a:r>
              <a:rPr lang="en-US" sz="1400" b="1" dirty="0">
                <a:latin typeface="Aptos" panose="020B0004020202020204" pitchFamily="34" charset="0"/>
              </a:rPr>
              <a:t>Fine-Tuning: </a:t>
            </a:r>
            <a:r>
              <a:rPr lang="en-US" sz="1400" dirty="0">
                <a:latin typeface="Aptos" panose="020B0004020202020204" pitchFamily="34" charset="0"/>
              </a:rPr>
              <a:t>Optionally, perform fine-tuning by narrowing down the range of hyperparameter values around the best-performing values obtained from the initial tuning process. This can help squeeze out additional performance improvements.</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1" dirty="0"/>
              <a:t>Model Tuning</a:t>
            </a:r>
          </a:p>
        </p:txBody>
      </p:sp>
    </p:spTree>
    <p:extLst>
      <p:ext uri="{BB962C8B-B14F-4D97-AF65-F5344CB8AC3E}">
        <p14:creationId xmlns:p14="http://schemas.microsoft.com/office/powerpoint/2010/main" val="2527473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63CDD0-DB50-392F-DBC7-4D6BB51685BC}"/>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93C4286A-F67F-0915-6F52-65993CA271D0}"/>
              </a:ext>
            </a:extLst>
          </p:cNvPr>
          <p:cNvSpPr>
            <a:spLocks noGrp="1"/>
          </p:cNvSpPr>
          <p:nvPr>
            <p:ph type="sldNum" sz="quarter" idx="12"/>
          </p:nvPr>
        </p:nvSpPr>
        <p:spPr/>
        <p:txBody>
          <a:bodyPr/>
          <a:lstStyle/>
          <a:p>
            <a:fld id="{0FD50806-BABF-4915-9689-3B9956D1C75C}" type="slidenum">
              <a:rPr lang="en-US" smtClean="0"/>
              <a:pPr/>
              <a:t>22</a:t>
            </a:fld>
            <a:endParaRPr lang="en-US" dirty="0"/>
          </a:p>
        </p:txBody>
      </p:sp>
      <p:pic>
        <p:nvPicPr>
          <p:cNvPr id="6" name="Picture 5">
            <a:extLst>
              <a:ext uri="{FF2B5EF4-FFF2-40B4-BE49-F238E27FC236}">
                <a16:creationId xmlns:a16="http://schemas.microsoft.com/office/drawing/2014/main" id="{88A21041-6134-94BE-8C1C-DF5EABA75D24}"/>
              </a:ext>
            </a:extLst>
          </p:cNvPr>
          <p:cNvPicPr>
            <a:picLocks noChangeAspect="1"/>
          </p:cNvPicPr>
          <p:nvPr/>
        </p:nvPicPr>
        <p:blipFill>
          <a:blip r:embed="rId2"/>
          <a:stretch>
            <a:fillRect/>
          </a:stretch>
        </p:blipFill>
        <p:spPr>
          <a:xfrm>
            <a:off x="432148" y="181626"/>
            <a:ext cx="10589985" cy="6328083"/>
          </a:xfrm>
          <a:prstGeom prst="rect">
            <a:avLst/>
          </a:prstGeom>
        </p:spPr>
      </p:pic>
    </p:spTree>
    <p:extLst>
      <p:ext uri="{BB962C8B-B14F-4D97-AF65-F5344CB8AC3E}">
        <p14:creationId xmlns:p14="http://schemas.microsoft.com/office/powerpoint/2010/main" val="175509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442113-CD93-1CE8-8F1F-DF69ABA947B0}"/>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9B48DCF1-7311-1284-568A-61715360AEA1}"/>
              </a:ext>
            </a:extLst>
          </p:cNvPr>
          <p:cNvSpPr>
            <a:spLocks noGrp="1"/>
          </p:cNvSpPr>
          <p:nvPr>
            <p:ph type="sldNum" sz="quarter" idx="12"/>
          </p:nvPr>
        </p:nvSpPr>
        <p:spPr/>
        <p:txBody>
          <a:bodyPr/>
          <a:lstStyle/>
          <a:p>
            <a:fld id="{0FD50806-BABF-4915-9689-3B9956D1C75C}" type="slidenum">
              <a:rPr lang="en-US" smtClean="0"/>
              <a:pPr/>
              <a:t>23</a:t>
            </a:fld>
            <a:endParaRPr lang="en-US" dirty="0"/>
          </a:p>
        </p:txBody>
      </p:sp>
      <p:sp>
        <p:nvSpPr>
          <p:cNvPr id="10" name="TextBox 9">
            <a:extLst>
              <a:ext uri="{FF2B5EF4-FFF2-40B4-BE49-F238E27FC236}">
                <a16:creationId xmlns:a16="http://schemas.microsoft.com/office/drawing/2014/main" id="{D3E9EB8E-7A4B-E2C6-588A-1CE7420CB6A3}"/>
              </a:ext>
            </a:extLst>
          </p:cNvPr>
          <p:cNvSpPr txBox="1"/>
          <p:nvPr/>
        </p:nvSpPr>
        <p:spPr>
          <a:xfrm>
            <a:off x="225468" y="482252"/>
            <a:ext cx="11260899" cy="5755422"/>
          </a:xfrm>
          <a:prstGeom prst="rect">
            <a:avLst/>
          </a:prstGeom>
          <a:noFill/>
        </p:spPr>
        <p:txBody>
          <a:bodyPr wrap="square" rtlCol="0">
            <a:spAutoFit/>
          </a:bodyPr>
          <a:lstStyle/>
          <a:p>
            <a:pPr algn="just"/>
            <a:r>
              <a:rPr lang="en-US" sz="2000" b="1" dirty="0">
                <a:solidFill>
                  <a:schemeClr val="tx2"/>
                </a:solidFill>
                <a:latin typeface="Aptos Narrow" panose="020B0004020202020204" pitchFamily="34" charset="0"/>
              </a:rPr>
              <a:t>Conclusion</a:t>
            </a:r>
          </a:p>
          <a:p>
            <a:pPr algn="just"/>
            <a:endParaRPr lang="en-US" sz="1000" dirty="0">
              <a:latin typeface="Aptos Narrow" panose="020B0004020202020204" pitchFamily="34" charset="0"/>
            </a:endParaRPr>
          </a:p>
          <a:p>
            <a:pPr algn="just"/>
            <a:r>
              <a:rPr lang="en-US" sz="1000" dirty="0">
                <a:latin typeface="Aptos Narrow" panose="020B0004020202020204" pitchFamily="34" charset="0"/>
              </a:rPr>
              <a:t>In this data science project, we aimed to analyze historical stock data from Yahoo Finance to develop predictive models for forecasting stock prices. The project followed a structured approach, encompassing data collection, exploratory data analysis (EDA), predictive analysis, and model tuning. Here are the key conclusions drawn from each stage of the project:</a:t>
            </a:r>
          </a:p>
          <a:p>
            <a:pPr algn="just"/>
            <a:endParaRPr lang="en-US" sz="1000" dirty="0">
              <a:latin typeface="Aptos Narrow" panose="020B0004020202020204" pitchFamily="34" charset="0"/>
            </a:endParaRPr>
          </a:p>
          <a:p>
            <a:pPr algn="just"/>
            <a:r>
              <a:rPr lang="en-US" sz="1000" b="1" dirty="0">
                <a:latin typeface="Aptos Narrow" panose="020B0004020202020204" pitchFamily="34" charset="0"/>
              </a:rPr>
              <a:t>    Data Collection Methodology:</a:t>
            </a:r>
          </a:p>
          <a:p>
            <a:pPr algn="just"/>
            <a:r>
              <a:rPr lang="en-US" sz="1000" dirty="0">
                <a:latin typeface="Aptos Narrow" panose="020B0004020202020204" pitchFamily="34" charset="0"/>
              </a:rPr>
              <a:t>        We successfully collected historical stock data for the desired time period from Yahoo Finance.</a:t>
            </a:r>
          </a:p>
          <a:p>
            <a:pPr algn="just"/>
            <a:r>
              <a:rPr lang="en-US" sz="1000" dirty="0">
                <a:latin typeface="Aptos Narrow" panose="020B0004020202020204" pitchFamily="34" charset="0"/>
              </a:rPr>
              <a:t>        The dataset comprised essential features such as opening price, closing price, high, low, and trading volume, which are crucial for stock price prediction.</a:t>
            </a:r>
          </a:p>
          <a:p>
            <a:pPr algn="just"/>
            <a:r>
              <a:rPr lang="en-US" sz="1000" b="1" dirty="0">
                <a:latin typeface="Aptos Narrow" panose="020B0004020202020204" pitchFamily="34" charset="0"/>
              </a:rPr>
              <a:t>    Exploratory Data Analysis (EDA):</a:t>
            </a:r>
          </a:p>
          <a:p>
            <a:pPr algn="just"/>
            <a:r>
              <a:rPr lang="en-US" sz="1000" dirty="0">
                <a:latin typeface="Aptos Narrow" panose="020B0004020202020204" pitchFamily="34" charset="0"/>
              </a:rPr>
              <a:t>        During EDA, we explored the structure and patterns in the data.</a:t>
            </a:r>
          </a:p>
          <a:p>
            <a:pPr algn="just"/>
            <a:r>
              <a:rPr lang="en-US" sz="1000" dirty="0">
                <a:latin typeface="Aptos Narrow" panose="020B0004020202020204" pitchFamily="34" charset="0"/>
              </a:rPr>
              <a:t>        Visualizations such as line plots, histograms, and correlation matrices provided insights into the distribution of stock prices, trends over time, and relationships between variables.</a:t>
            </a:r>
          </a:p>
          <a:p>
            <a:pPr algn="just"/>
            <a:r>
              <a:rPr lang="en-US" sz="1000" dirty="0">
                <a:latin typeface="Aptos Narrow" panose="020B0004020202020204" pitchFamily="34" charset="0"/>
              </a:rPr>
              <a:t>        We identified potential outliers and trends in the data, which informed subsequent analysis and model development.</a:t>
            </a:r>
          </a:p>
          <a:p>
            <a:pPr algn="just"/>
            <a:r>
              <a:rPr lang="en-US" sz="1000" dirty="0">
                <a:latin typeface="Aptos Narrow" panose="020B0004020202020204" pitchFamily="34" charset="0"/>
              </a:rPr>
              <a:t>    </a:t>
            </a:r>
            <a:r>
              <a:rPr lang="en-US" sz="1000" b="1" dirty="0">
                <a:latin typeface="Aptos Narrow" panose="020B0004020202020204" pitchFamily="34" charset="0"/>
              </a:rPr>
              <a:t>Predictive Analysis:</a:t>
            </a:r>
          </a:p>
          <a:p>
            <a:pPr algn="just"/>
            <a:r>
              <a:rPr lang="en-US" sz="1000" dirty="0">
                <a:latin typeface="Aptos Narrow" panose="020B0004020202020204" pitchFamily="34" charset="0"/>
              </a:rPr>
              <a:t>        Using machine learning techniques, we developed predictive models to forecast stock prices.</a:t>
            </a:r>
          </a:p>
          <a:p>
            <a:pPr algn="just"/>
            <a:r>
              <a:rPr lang="en-US" sz="1000" dirty="0">
                <a:latin typeface="Aptos Narrow" panose="020B0004020202020204" pitchFamily="34" charset="0"/>
              </a:rPr>
              <a:t>        Features such as opening price, high, low, and trading volume were used to train the models.</a:t>
            </a:r>
          </a:p>
          <a:p>
            <a:pPr algn="just"/>
            <a:r>
              <a:rPr lang="en-US" sz="1000" dirty="0">
                <a:latin typeface="Aptos Narrow" panose="020B0004020202020204" pitchFamily="34" charset="0"/>
              </a:rPr>
              <a:t>        We evaluated different algorithms, including linear regression and random forest regression, to predict stock prices.</a:t>
            </a:r>
          </a:p>
          <a:p>
            <a:pPr algn="just"/>
            <a:r>
              <a:rPr lang="en-US" sz="1000" dirty="0">
                <a:latin typeface="Aptos Narrow" panose="020B0004020202020204" pitchFamily="34" charset="0"/>
              </a:rPr>
              <a:t>        The models demonstrated promising predictive performance, as indicated by evaluation metrics such as mean squared error (MSE).</a:t>
            </a:r>
          </a:p>
          <a:p>
            <a:pPr algn="just"/>
            <a:r>
              <a:rPr lang="en-US" sz="1000" dirty="0">
                <a:latin typeface="Aptos Narrow" panose="020B0004020202020204" pitchFamily="34" charset="0"/>
              </a:rPr>
              <a:t>    </a:t>
            </a:r>
            <a:r>
              <a:rPr lang="en-US" sz="1000" b="1" dirty="0">
                <a:latin typeface="Aptos Narrow" panose="020B0004020202020204" pitchFamily="34" charset="0"/>
              </a:rPr>
              <a:t>Model Tuning:</a:t>
            </a:r>
          </a:p>
          <a:p>
            <a:pPr algn="just"/>
            <a:r>
              <a:rPr lang="en-US" sz="1000" dirty="0">
                <a:latin typeface="Aptos Narrow" panose="020B0004020202020204" pitchFamily="34" charset="0"/>
              </a:rPr>
              <a:t>        Through hyperparameter tuning using techniques like grid search cross-validation, we optimized the performance of the predictive models.</a:t>
            </a:r>
          </a:p>
          <a:p>
            <a:pPr algn="just"/>
            <a:r>
              <a:rPr lang="en-US" sz="1000" dirty="0">
                <a:latin typeface="Aptos Narrow" panose="020B0004020202020204" pitchFamily="34" charset="0"/>
              </a:rPr>
              <a:t>        By selecting the best hyperparameters, we improved the models' accuracy and generalization capabilities.</a:t>
            </a:r>
          </a:p>
          <a:p>
            <a:pPr algn="just"/>
            <a:r>
              <a:rPr lang="en-US" sz="1000" dirty="0">
                <a:latin typeface="Aptos Narrow" panose="020B0004020202020204" pitchFamily="34" charset="0"/>
              </a:rPr>
              <a:t>        The tuned models exhibited reduced MSE and enhanced predictive accuracy compared to their default configurations.</a:t>
            </a:r>
          </a:p>
          <a:p>
            <a:pPr algn="just"/>
            <a:endParaRPr lang="en-US" sz="1000" dirty="0">
              <a:latin typeface="Aptos Narrow" panose="020B0004020202020204" pitchFamily="34" charset="0"/>
            </a:endParaRPr>
          </a:p>
          <a:p>
            <a:pPr algn="just"/>
            <a:r>
              <a:rPr lang="en-US" sz="1000" b="1" dirty="0">
                <a:latin typeface="Aptos Narrow" panose="020B0004020202020204" pitchFamily="34" charset="0"/>
              </a:rPr>
              <a:t>Overall Insights and Recommendations:</a:t>
            </a:r>
          </a:p>
          <a:p>
            <a:pPr algn="just"/>
            <a:r>
              <a:rPr lang="en-US" sz="1000" dirty="0">
                <a:latin typeface="Aptos Narrow" panose="020B0004020202020204" pitchFamily="34" charset="0"/>
              </a:rPr>
              <a:t>    The project provided valuable insights into the behavior of stock prices over time and the factors influencing their movement.</a:t>
            </a:r>
          </a:p>
          <a:p>
            <a:pPr algn="just"/>
            <a:r>
              <a:rPr lang="en-US" sz="1000" dirty="0">
                <a:latin typeface="Aptos Narrow" panose="020B0004020202020204" pitchFamily="34" charset="0"/>
              </a:rPr>
              <a:t>    Predictive models developed in this project can serve as useful tools for investors and financial analysts to make informed decisions about trading strategies and portfolio management.</a:t>
            </a:r>
          </a:p>
          <a:p>
            <a:pPr algn="just"/>
            <a:r>
              <a:rPr lang="en-US" sz="1000" dirty="0">
                <a:latin typeface="Aptos Narrow" panose="020B0004020202020204" pitchFamily="34" charset="0"/>
              </a:rPr>
              <a:t>    Continuous monitoring and refinement of the models are recommended to adapt to changing market conditions and maintain predictive accuracy over time.</a:t>
            </a:r>
          </a:p>
          <a:p>
            <a:pPr algn="just"/>
            <a:endParaRPr lang="en-US" sz="1000" dirty="0">
              <a:latin typeface="Aptos Narrow" panose="020B0004020202020204" pitchFamily="34" charset="0"/>
            </a:endParaRPr>
          </a:p>
          <a:p>
            <a:pPr algn="just"/>
            <a:r>
              <a:rPr lang="en-US" sz="1000" b="1" dirty="0">
                <a:latin typeface="Aptos Narrow" panose="020B0004020202020204" pitchFamily="34" charset="0"/>
              </a:rPr>
              <a:t>Limitations and Future Work:</a:t>
            </a:r>
          </a:p>
          <a:p>
            <a:pPr algn="just"/>
            <a:r>
              <a:rPr lang="en-US" sz="1000" dirty="0">
                <a:latin typeface="Aptos Narrow" panose="020B0004020202020204" pitchFamily="34" charset="0"/>
              </a:rPr>
              <a:t>    Despite the promising results, it's essential to acknowledge the limitations of the models, such as their sensitivity to changes in market dynamics and the inherent uncertainty associated with stock price forecasting.</a:t>
            </a:r>
          </a:p>
          <a:p>
            <a:pPr algn="just"/>
            <a:r>
              <a:rPr lang="en-US" sz="1000" dirty="0">
                <a:latin typeface="Aptos Narrow" panose="020B0004020202020204" pitchFamily="34" charset="0"/>
              </a:rPr>
              <a:t>    Future work could involve incorporating additional features, such as sentiment analysis from news articles or social media, to improve the models' predictive performance.</a:t>
            </a:r>
          </a:p>
          <a:p>
            <a:pPr algn="just"/>
            <a:r>
              <a:rPr lang="en-US" sz="1000" dirty="0">
                <a:latin typeface="Aptos Narrow" panose="020B0004020202020204" pitchFamily="34" charset="0"/>
              </a:rPr>
              <a:t>    Deployment of the models into production environments, along with rigorous testing and validation, would be the next step to realize their practical utility in real-world scenarios.</a:t>
            </a:r>
          </a:p>
          <a:p>
            <a:pPr algn="just"/>
            <a:endParaRPr lang="en-US" sz="1000" dirty="0">
              <a:latin typeface="Aptos Narrow" panose="020B0004020202020204" pitchFamily="34" charset="0"/>
            </a:endParaRPr>
          </a:p>
          <a:p>
            <a:pPr algn="just"/>
            <a:r>
              <a:rPr lang="en-US" sz="1000" dirty="0">
                <a:latin typeface="Aptos Narrow" panose="020B0004020202020204" pitchFamily="34" charset="0"/>
              </a:rPr>
              <a:t>	In conclusion, this data science project contributes to our understanding of stock market dynamics and demonstrates the potential of predictive modeling techniques for forecasting stock prices. By leveraging historical data and advanced machine learning algorithms, we can enhance decision-making processes in the financial domain and empower investors with actionable insights. This conclusion encapsulates the key findings, recommendations, and future directions of the project, providing a comprehensive summary of the work undertaken and its implications.</a:t>
            </a:r>
          </a:p>
        </p:txBody>
      </p:sp>
    </p:spTree>
    <p:extLst>
      <p:ext uri="{BB962C8B-B14F-4D97-AF65-F5344CB8AC3E}">
        <p14:creationId xmlns:p14="http://schemas.microsoft.com/office/powerpoint/2010/main" val="135737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442113-CD93-1CE8-8F1F-DF69ABA947B0}"/>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9B48DCF1-7311-1284-568A-61715360AEA1}"/>
              </a:ext>
            </a:extLst>
          </p:cNvPr>
          <p:cNvSpPr>
            <a:spLocks noGrp="1"/>
          </p:cNvSpPr>
          <p:nvPr>
            <p:ph type="sldNum" sz="quarter" idx="12"/>
          </p:nvPr>
        </p:nvSpPr>
        <p:spPr/>
        <p:txBody>
          <a:bodyPr/>
          <a:lstStyle/>
          <a:p>
            <a:fld id="{0FD50806-BABF-4915-9689-3B9956D1C75C}" type="slidenum">
              <a:rPr lang="en-US" smtClean="0"/>
              <a:pPr/>
              <a:t>24</a:t>
            </a:fld>
            <a:endParaRPr lang="en-US" dirty="0"/>
          </a:p>
        </p:txBody>
      </p:sp>
      <p:sp>
        <p:nvSpPr>
          <p:cNvPr id="10" name="TextBox 9">
            <a:extLst>
              <a:ext uri="{FF2B5EF4-FFF2-40B4-BE49-F238E27FC236}">
                <a16:creationId xmlns:a16="http://schemas.microsoft.com/office/drawing/2014/main" id="{D3E9EB8E-7A4B-E2C6-588A-1CE7420CB6A3}"/>
              </a:ext>
            </a:extLst>
          </p:cNvPr>
          <p:cNvSpPr txBox="1"/>
          <p:nvPr/>
        </p:nvSpPr>
        <p:spPr>
          <a:xfrm>
            <a:off x="225468" y="482252"/>
            <a:ext cx="11260899" cy="553998"/>
          </a:xfrm>
          <a:prstGeom prst="rect">
            <a:avLst/>
          </a:prstGeom>
          <a:noFill/>
        </p:spPr>
        <p:txBody>
          <a:bodyPr wrap="square" rtlCol="0">
            <a:spAutoFit/>
          </a:bodyPr>
          <a:lstStyle/>
          <a:p>
            <a:pPr algn="just"/>
            <a:r>
              <a:rPr lang="en-US" sz="2000" b="1" dirty="0">
                <a:solidFill>
                  <a:schemeClr val="tx2"/>
                </a:solidFill>
                <a:latin typeface="Aptos Narrow" panose="020B0004020202020204" pitchFamily="34" charset="0"/>
              </a:rPr>
              <a:t>Additional- Sentiment Analysis of News Articles</a:t>
            </a:r>
          </a:p>
          <a:p>
            <a:pPr algn="just"/>
            <a:endParaRPr lang="en-US" sz="1000" dirty="0">
              <a:latin typeface="Aptos Narrow" panose="020B0004020202020204" pitchFamily="34" charset="0"/>
            </a:endParaRPr>
          </a:p>
        </p:txBody>
      </p:sp>
      <p:sp>
        <p:nvSpPr>
          <p:cNvPr id="6" name="Content Placeholder 2">
            <a:extLst>
              <a:ext uri="{FF2B5EF4-FFF2-40B4-BE49-F238E27FC236}">
                <a16:creationId xmlns:a16="http://schemas.microsoft.com/office/drawing/2014/main" id="{22D5F6BB-69C2-58B4-7387-599FA165FE97}"/>
              </a:ext>
            </a:extLst>
          </p:cNvPr>
          <p:cNvSpPr txBox="1">
            <a:spLocks/>
          </p:cNvSpPr>
          <p:nvPr/>
        </p:nvSpPr>
        <p:spPr>
          <a:xfrm>
            <a:off x="219519" y="1342499"/>
            <a:ext cx="11605364" cy="38287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a:pPr>
            <a:r>
              <a:rPr lang="en-US" sz="2000" dirty="0">
                <a:solidFill>
                  <a:srgbClr val="404040"/>
                </a:solidFill>
                <a:latin typeface="Aptos" panose="020B0004020202020204" pitchFamily="34" charset="0"/>
              </a:rPr>
              <a:t> </a:t>
            </a:r>
            <a:r>
              <a:rPr lang="en-US" sz="1400" b="1" dirty="0">
                <a:solidFill>
                  <a:srgbClr val="404040"/>
                </a:solidFill>
              </a:rPr>
              <a:t>Data Collection</a:t>
            </a:r>
            <a:r>
              <a:rPr lang="en-US" sz="1400" dirty="0">
                <a:solidFill>
                  <a:srgbClr val="404040"/>
                </a:solidFill>
              </a:rPr>
              <a:t>: Gather news articles related to SDPI from sources like Yahoo Finance, Bloomberg, Reuters, or any other financial news websites. You can use web scraping techniques to automate this process.</a:t>
            </a:r>
          </a:p>
          <a:p>
            <a:pPr>
              <a:buFont typeface="+mj-lt"/>
              <a:buAutoNum type="arabicPeriod"/>
            </a:pPr>
            <a:r>
              <a:rPr lang="en-US" sz="1400" b="1" dirty="0">
                <a:solidFill>
                  <a:srgbClr val="404040"/>
                </a:solidFill>
              </a:rPr>
              <a:t>Text Preprocessing</a:t>
            </a:r>
            <a:r>
              <a:rPr lang="en-US" sz="1400" dirty="0">
                <a:solidFill>
                  <a:srgbClr val="404040"/>
                </a:solidFill>
              </a:rPr>
              <a:t>: Clean and preprocess the text data to remove noise, such as HTML tags, special characters, and punctuation. Tokenize the text into words and convert them to lowercase. Remove stop words and perform lemmatization or stemming to reduce words to their base form.</a:t>
            </a:r>
          </a:p>
          <a:p>
            <a:pPr>
              <a:buFont typeface="+mj-lt"/>
              <a:buAutoNum type="arabicPeriod"/>
            </a:pPr>
            <a:r>
              <a:rPr lang="en-US" sz="1400" b="1" dirty="0">
                <a:solidFill>
                  <a:srgbClr val="404040"/>
                </a:solidFill>
              </a:rPr>
              <a:t>Sentiment Analysis</a:t>
            </a:r>
            <a:r>
              <a:rPr lang="en-US" sz="1400" dirty="0">
                <a:solidFill>
                  <a:srgbClr val="404040"/>
                </a:solidFill>
              </a:rPr>
              <a:t>: Utilize a pre-trained sentiment analysis model or build your own using machine learning or deep learning techniques. The sentiment analysis model assigns sentiment scores (positive, negative, or neutral) to each news article based on the language used in the text.</a:t>
            </a:r>
          </a:p>
          <a:p>
            <a:pPr>
              <a:buFont typeface="+mj-lt"/>
              <a:buAutoNum type="arabicPeriod"/>
            </a:pPr>
            <a:r>
              <a:rPr lang="en-US" sz="1400" b="1" dirty="0">
                <a:solidFill>
                  <a:srgbClr val="404040"/>
                </a:solidFill>
              </a:rPr>
              <a:t>Aggregate Sentiment Scores</a:t>
            </a:r>
            <a:r>
              <a:rPr lang="en-US" sz="1400" dirty="0">
                <a:solidFill>
                  <a:srgbClr val="404040"/>
                </a:solidFill>
              </a:rPr>
              <a:t>: Aggregate the sentiment scores of all news articles over a specific time period (e.g., daily, weekly, monthly) to get an overall sentiment trend. You can calculate metrics such as average sentiment score or sentiment polarity to quantify the sentiment.</a:t>
            </a:r>
          </a:p>
          <a:p>
            <a:pPr>
              <a:buFont typeface="+mj-lt"/>
              <a:buAutoNum type="arabicPeriod"/>
            </a:pPr>
            <a:r>
              <a:rPr lang="en-US" sz="1400" b="1" dirty="0">
                <a:solidFill>
                  <a:srgbClr val="404040"/>
                </a:solidFill>
              </a:rPr>
              <a:t>Visualization</a:t>
            </a:r>
            <a:r>
              <a:rPr lang="en-US" sz="1400" dirty="0">
                <a:solidFill>
                  <a:srgbClr val="404040"/>
                </a:solidFill>
              </a:rPr>
              <a:t>: Visualize the sentiment trend over time using line charts or bar plots. Highlight significant events or news releases that coincide with changes in sentiment. This visualization can help traders and investors understand the sentiment dynamics surrounding SDPI.</a:t>
            </a:r>
          </a:p>
          <a:p>
            <a:pPr>
              <a:buFont typeface="+mj-lt"/>
              <a:buAutoNum type="arabicPeriod"/>
            </a:pPr>
            <a:r>
              <a:rPr lang="en-US" sz="1400" b="1" dirty="0">
                <a:solidFill>
                  <a:srgbClr val="404040"/>
                </a:solidFill>
              </a:rPr>
              <a:t>Correlation Analysis</a:t>
            </a:r>
            <a:r>
              <a:rPr lang="en-US" sz="1400" dirty="0">
                <a:solidFill>
                  <a:srgbClr val="404040"/>
                </a:solidFill>
              </a:rPr>
              <a:t>: Analyze the correlation between the sentiment scores and SDPI's stock prices. Determine if there is a relationship between positive/negative sentiment and stock price movements. This analysis can provide insights into how news sentiment impacts investor behavior and stock market performance.</a:t>
            </a:r>
          </a:p>
        </p:txBody>
      </p:sp>
    </p:spTree>
    <p:extLst>
      <p:ext uri="{BB962C8B-B14F-4D97-AF65-F5344CB8AC3E}">
        <p14:creationId xmlns:p14="http://schemas.microsoft.com/office/powerpoint/2010/main" val="548502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85FA7C-F21C-52A7-5AF7-529AA7A6BB40}"/>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BB9E1785-2579-2486-B43F-E2279305D9FD}"/>
              </a:ext>
            </a:extLst>
          </p:cNvPr>
          <p:cNvSpPr>
            <a:spLocks noGrp="1"/>
          </p:cNvSpPr>
          <p:nvPr>
            <p:ph type="sldNum" sz="quarter" idx="12"/>
          </p:nvPr>
        </p:nvSpPr>
        <p:spPr/>
        <p:txBody>
          <a:bodyPr/>
          <a:lstStyle/>
          <a:p>
            <a:fld id="{0FD50806-BABF-4915-9689-3B9956D1C75C}" type="slidenum">
              <a:rPr lang="en-US" smtClean="0"/>
              <a:pPr/>
              <a:t>25</a:t>
            </a:fld>
            <a:endParaRPr lang="en-US" dirty="0"/>
          </a:p>
        </p:txBody>
      </p:sp>
      <p:pic>
        <p:nvPicPr>
          <p:cNvPr id="7" name="Picture 6">
            <a:extLst>
              <a:ext uri="{FF2B5EF4-FFF2-40B4-BE49-F238E27FC236}">
                <a16:creationId xmlns:a16="http://schemas.microsoft.com/office/drawing/2014/main" id="{D1903EE0-4C55-757E-A29A-6CD048A82FF0}"/>
              </a:ext>
            </a:extLst>
          </p:cNvPr>
          <p:cNvPicPr>
            <a:picLocks noChangeAspect="1"/>
          </p:cNvPicPr>
          <p:nvPr/>
        </p:nvPicPr>
        <p:blipFill>
          <a:blip r:embed="rId2"/>
          <a:stretch>
            <a:fillRect/>
          </a:stretch>
        </p:blipFill>
        <p:spPr>
          <a:xfrm>
            <a:off x="164154" y="206680"/>
            <a:ext cx="11459999" cy="5887232"/>
          </a:xfrm>
          <a:prstGeom prst="rect">
            <a:avLst/>
          </a:prstGeom>
        </p:spPr>
      </p:pic>
    </p:spTree>
    <p:extLst>
      <p:ext uri="{BB962C8B-B14F-4D97-AF65-F5344CB8AC3E}">
        <p14:creationId xmlns:p14="http://schemas.microsoft.com/office/powerpoint/2010/main" val="806586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3</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3</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653669" y="1367941"/>
            <a:ext cx="10884662"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400" dirty="0">
                <a:latin typeface="Aptos Narrow" panose="020B0004020202020204" pitchFamily="34" charset="0"/>
              </a:rPr>
              <a:t>Below is a capstone project outline along with code snippets for each section using Python and popular libraries such as Pandas, Matplotlib, Seaborn, and Scikit-learn. This example assumes a hypothetical dataset related to stock price prediction.</a:t>
            </a:r>
            <a:endParaRPr lang="en-US" sz="4400" b="1" dirty="0">
              <a:solidFill>
                <a:schemeClr val="tx1">
                  <a:lumMod val="95000"/>
                  <a:lumOff val="5000"/>
                </a:schemeClr>
              </a:solidFill>
              <a:latin typeface="Aptos Narrow" panose="020B0004020202020204" pitchFamily="34" charset="0"/>
            </a:endParaRP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770011" y="430790"/>
            <a:ext cx="10515600" cy="65691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b="1" dirty="0">
              <a:solidFill>
                <a:srgbClr val="0B49CB"/>
              </a:solidFill>
              <a:latin typeface="Bahnschrift SemiLight SemiConde" panose="020B0502040204020203" pitchFamily="34" charset="0"/>
            </a:endParaRPr>
          </a:p>
          <a:p>
            <a:r>
              <a:rPr lang="en-US" b="1" dirty="0">
                <a:solidFill>
                  <a:srgbClr val="0B49CB"/>
                </a:solidFill>
                <a:latin typeface="Bahnschrift SemiLight SemiConde" panose="020B0502040204020203" pitchFamily="34" charset="0"/>
              </a:rPr>
              <a:t>Executive Summary</a:t>
            </a:r>
          </a:p>
          <a:p>
            <a:endParaRPr lang="en-US" b="1" dirty="0">
              <a:solidFill>
                <a:srgbClr val="0B49CB"/>
              </a:solidFill>
              <a:latin typeface="Bahnschrift SemiLight SemiConde" panose="020B0502040204020203" pitchFamily="34" charset="0"/>
            </a:endParaRPr>
          </a:p>
        </p:txBody>
      </p:sp>
    </p:spTree>
    <p:extLst>
      <p:ext uri="{BB962C8B-B14F-4D97-AF65-F5344CB8AC3E}">
        <p14:creationId xmlns:p14="http://schemas.microsoft.com/office/powerpoint/2010/main" val="219622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4</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4</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Aptos Narrow" panose="020B0004020202020204" pitchFamily="34" charset="0"/>
              </a:rPr>
              <a:t>Data Collection Methodology</a:t>
            </a:r>
          </a:p>
          <a:p>
            <a:pPr marL="0" indent="0">
              <a:buNone/>
            </a:pPr>
            <a:r>
              <a:rPr lang="en-US" sz="2000" dirty="0">
                <a:latin typeface="Aptos Narrow" panose="020B0004020202020204" pitchFamily="34" charset="0"/>
              </a:rPr>
              <a:t>Gather relevant data to understand customer behavior and build a predictive model for churn prediction.</a:t>
            </a:r>
          </a:p>
          <a:p>
            <a:r>
              <a:rPr lang="en-US" sz="2000" b="1" dirty="0">
                <a:latin typeface="Aptos Narrow" panose="020B0004020202020204" pitchFamily="34" charset="0"/>
              </a:rPr>
              <a:t>Exploratory Data Analysis (EDA)</a:t>
            </a:r>
          </a:p>
          <a:p>
            <a:pPr marL="0" indent="0">
              <a:buNone/>
            </a:pPr>
            <a:r>
              <a:rPr lang="en-US" sz="2000" dirty="0">
                <a:latin typeface="Aptos Narrow" panose="020B0004020202020204" pitchFamily="34" charset="0"/>
              </a:rPr>
              <a:t>Understand the structure, patterns, and relationships in the data to gain insights.</a:t>
            </a:r>
          </a:p>
          <a:p>
            <a:r>
              <a:rPr lang="en-US" sz="2000" b="1" dirty="0">
                <a:latin typeface="Aptos Narrow" panose="020B0004020202020204" pitchFamily="34" charset="0"/>
              </a:rPr>
              <a:t>Interactive Visual Analytics</a:t>
            </a:r>
          </a:p>
          <a:p>
            <a:pPr marL="0" indent="0">
              <a:buNone/>
            </a:pPr>
            <a:r>
              <a:rPr lang="en-US" sz="2000" dirty="0">
                <a:latin typeface="Aptos Narrow" panose="020B0004020202020204" pitchFamily="34" charset="0"/>
              </a:rPr>
              <a:t>Create interactive visualizations to explore the data and identify patterns </a:t>
            </a:r>
          </a:p>
          <a:p>
            <a:r>
              <a:rPr lang="en-US" sz="2000" b="1" dirty="0">
                <a:latin typeface="Aptos Narrow" panose="020B0004020202020204" pitchFamily="34" charset="0"/>
              </a:rPr>
              <a:t>Predictive Analysis</a:t>
            </a:r>
          </a:p>
          <a:p>
            <a:pPr marL="0" indent="0">
              <a:buNone/>
            </a:pPr>
            <a:r>
              <a:rPr lang="en-US" sz="2000" dirty="0">
                <a:latin typeface="Aptos Narrow" panose="020B0004020202020204" pitchFamily="34" charset="0"/>
              </a:rPr>
              <a:t>Build a predictive model to forecast customer churn</a:t>
            </a:r>
          </a:p>
          <a:p>
            <a:r>
              <a:rPr lang="en-US" sz="2000" b="1" dirty="0">
                <a:latin typeface="Aptos Narrow" panose="020B0004020202020204" pitchFamily="34" charset="0"/>
              </a:rPr>
              <a:t>Model Tuning</a:t>
            </a:r>
          </a:p>
          <a:p>
            <a:pPr marL="0" indent="0">
              <a:buNone/>
            </a:pPr>
            <a:r>
              <a:rPr lang="en-US" sz="2000" dirty="0">
                <a:latin typeface="Aptos Narrow" panose="020B0004020202020204" pitchFamily="34" charset="0"/>
              </a:rPr>
              <a:t>Optimize model performance by tuning hyperparameters.</a:t>
            </a:r>
          </a:p>
          <a:p>
            <a:pPr marL="0" indent="0">
              <a:buNone/>
            </a:pPr>
            <a:endParaRPr lang="en-US" sz="2000" dirty="0">
              <a:latin typeface="Aptos Narrow" panose="020B0004020202020204" pitchFamily="34" charset="0"/>
            </a:endParaRPr>
          </a:p>
          <a:p>
            <a:pPr marL="0" indent="0">
              <a:buNone/>
            </a:pPr>
            <a:endParaRPr lang="en-US" sz="2000" dirty="0">
              <a:latin typeface="Aptos Narrow" panose="020B0004020202020204" pitchFamily="34" charset="0"/>
            </a:endParaRPr>
          </a:p>
          <a:p>
            <a:pPr marL="0" indent="0">
              <a:buNone/>
            </a:pPr>
            <a:endParaRPr lang="en-US" sz="2000" dirty="0">
              <a:latin typeface="Aptos Narrow" panose="020B0004020202020204" pitchFamily="34" charset="0"/>
            </a:endParaRPr>
          </a:p>
          <a:p>
            <a:pPr marL="0" indent="0">
              <a:buNone/>
            </a:pPr>
            <a:endParaRPr lang="en-US" sz="20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b="1" dirty="0">
                <a:solidFill>
                  <a:srgbClr val="0B49CB"/>
                </a:solidFill>
                <a:latin typeface="Bahnschrift SemiLight SemiConde" panose="020B0502040204020203" pitchFamily="34" charset="0"/>
              </a:rPr>
              <a:t>Introduction</a:t>
            </a:r>
          </a:p>
        </p:txBody>
      </p:sp>
    </p:spTree>
    <p:extLst>
      <p:ext uri="{BB962C8B-B14F-4D97-AF65-F5344CB8AC3E}">
        <p14:creationId xmlns:p14="http://schemas.microsoft.com/office/powerpoint/2010/main" val="109332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5</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5</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latin typeface="Aptos Narrow" panose="020B0004020202020204" pitchFamily="34" charset="0"/>
              </a:rPr>
              <a:t>In This project, we'll be using historical stock data from Yahoo Finance</a:t>
            </a:r>
          </a:p>
          <a:p>
            <a:r>
              <a:rPr lang="en-US" sz="1800" dirty="0">
                <a:latin typeface="Aptos Narrow" panose="020B0004020202020204" pitchFamily="34" charset="0"/>
              </a:rPr>
              <a:t>Understanding Data Availability: Before proceeding, it's important to check the availability and accessibility of the data. Yahoo Finance provides historical stock data for various publicly traded companies.</a:t>
            </a:r>
          </a:p>
          <a:p>
            <a:r>
              <a:rPr lang="en-US" sz="1800" dirty="0">
                <a:latin typeface="Aptos Narrow" panose="020B0004020202020204" pitchFamily="34" charset="0"/>
              </a:rPr>
              <a:t>Accessing Data Programmatically: We'll utilize Python's pandas library to programmatically retrieve the data. Yahoo Finance provides data in CSV format, which can be easily fetched using its API.</a:t>
            </a:r>
          </a:p>
          <a:p>
            <a:r>
              <a:rPr lang="en-US" sz="1800" dirty="0">
                <a:latin typeface="Aptos Narrow" panose="020B0004020202020204" pitchFamily="34" charset="0"/>
              </a:rPr>
              <a:t>Extracting Relevant Features: Determine which features (columns) from the dataset are relevant for your analysis. For stock data, common features include Date, Open, High, Low, Close, and Volume.</a:t>
            </a:r>
          </a:p>
          <a:p>
            <a:r>
              <a:rPr lang="en-US" sz="1800" dirty="0">
                <a:latin typeface="Aptos Narrow" panose="020B0004020202020204" pitchFamily="34" charset="0"/>
              </a:rPr>
              <a:t>Handling Missing Data: Check if there are any missing values in the dataset and decide how to handle them. You may choose to drop missing values, fill them with a specific value (e.g., mean, median), or use more advanced techniques like interpolation.</a:t>
            </a:r>
          </a:p>
          <a:p>
            <a:r>
              <a:rPr lang="en-US" sz="1800" dirty="0">
                <a:latin typeface="Aptos Narrow" panose="020B0004020202020204" pitchFamily="34" charset="0"/>
              </a:rPr>
              <a:t>Data Preprocessing: Perform any necessary preprocessing steps, such as converting data types, normalizing or scaling features, and handling outliers.</a:t>
            </a:r>
          </a:p>
          <a:p>
            <a:r>
              <a:rPr lang="en-US" sz="1800" dirty="0">
                <a:latin typeface="Aptos Narrow" panose="020B0004020202020204" pitchFamily="34" charset="0"/>
              </a:rPr>
              <a:t>Data Storage: Decide on the storage format for your data. You can save the collected data to a CSV file, a database (e.g., SQLite, PostgreSQL), or even a cloud storage service.</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Data Collection Methodology</a:t>
            </a:r>
          </a:p>
        </p:txBody>
      </p:sp>
    </p:spTree>
    <p:extLst>
      <p:ext uri="{BB962C8B-B14F-4D97-AF65-F5344CB8AC3E}">
        <p14:creationId xmlns:p14="http://schemas.microsoft.com/office/powerpoint/2010/main" val="404599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0C457A-ABDE-0809-C37C-FDD82E95F00B}"/>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02C67D2D-B5A1-2848-9B4A-F8A620C8A433}"/>
              </a:ext>
            </a:extLst>
          </p:cNvPr>
          <p:cNvSpPr>
            <a:spLocks noGrp="1"/>
          </p:cNvSpPr>
          <p:nvPr>
            <p:ph type="sldNum" sz="quarter" idx="12"/>
          </p:nvPr>
        </p:nvSpPr>
        <p:spPr/>
        <p:txBody>
          <a:bodyPr/>
          <a:lstStyle/>
          <a:p>
            <a:fld id="{0FD50806-BABF-4915-9689-3B9956D1C75C}" type="slidenum">
              <a:rPr lang="en-US" smtClean="0"/>
              <a:pPr/>
              <a:t>6</a:t>
            </a:fld>
            <a:endParaRPr lang="en-US" dirty="0"/>
          </a:p>
        </p:txBody>
      </p:sp>
      <p:pic>
        <p:nvPicPr>
          <p:cNvPr id="6" name="Picture 5">
            <a:extLst>
              <a:ext uri="{FF2B5EF4-FFF2-40B4-BE49-F238E27FC236}">
                <a16:creationId xmlns:a16="http://schemas.microsoft.com/office/drawing/2014/main" id="{AA3D13B6-4C07-352B-4676-54624950C8BA}"/>
              </a:ext>
            </a:extLst>
          </p:cNvPr>
          <p:cNvPicPr>
            <a:picLocks noChangeAspect="1"/>
          </p:cNvPicPr>
          <p:nvPr/>
        </p:nvPicPr>
        <p:blipFill>
          <a:blip r:embed="rId3"/>
          <a:stretch>
            <a:fillRect/>
          </a:stretch>
        </p:blipFill>
        <p:spPr>
          <a:xfrm>
            <a:off x="256784" y="425885"/>
            <a:ext cx="11298476" cy="6083826"/>
          </a:xfrm>
          <a:prstGeom prst="rect">
            <a:avLst/>
          </a:prstGeom>
        </p:spPr>
      </p:pic>
    </p:spTree>
    <p:extLst>
      <p:ext uri="{BB962C8B-B14F-4D97-AF65-F5344CB8AC3E}">
        <p14:creationId xmlns:p14="http://schemas.microsoft.com/office/powerpoint/2010/main" val="223454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5F83E2-BF5A-D257-88D2-1B1867106C2A}"/>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5DE33635-6A4C-25E2-78A7-514BCBF0D45B}"/>
              </a:ext>
            </a:extLst>
          </p:cNvPr>
          <p:cNvSpPr>
            <a:spLocks noGrp="1"/>
          </p:cNvSpPr>
          <p:nvPr>
            <p:ph type="sldNum" sz="quarter" idx="12"/>
          </p:nvPr>
        </p:nvSpPr>
        <p:spPr/>
        <p:txBody>
          <a:bodyPr/>
          <a:lstStyle/>
          <a:p>
            <a:fld id="{0FD50806-BABF-4915-9689-3B9956D1C75C}" type="slidenum">
              <a:rPr lang="en-US" smtClean="0"/>
              <a:pPr/>
              <a:t>7</a:t>
            </a:fld>
            <a:endParaRPr lang="en-US" dirty="0"/>
          </a:p>
        </p:txBody>
      </p:sp>
      <p:sp>
        <p:nvSpPr>
          <p:cNvPr id="7" name="Slide Number Placeholder 3">
            <a:extLst>
              <a:ext uri="{FF2B5EF4-FFF2-40B4-BE49-F238E27FC236}">
                <a16:creationId xmlns:a16="http://schemas.microsoft.com/office/drawing/2014/main" id="{8F9AB8AE-F2D6-BF7F-8990-3DEFFD56F45E}"/>
              </a:ext>
            </a:extLst>
          </p:cNvPr>
          <p:cNvSpPr txBox="1">
            <a:spLocks/>
          </p:cNvSpPr>
          <p:nvPr/>
        </p:nvSpPr>
        <p:spPr>
          <a:xfrm>
            <a:off x="11677650" y="589475"/>
            <a:ext cx="4191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D50806-BABF-4915-9689-3B9956D1C75C}" type="slidenum">
              <a:rPr lang="en-US" b="1" smtClean="0">
                <a:latin typeface="Aptos" panose="020B0004020202020204" pitchFamily="34" charset="0"/>
              </a:rPr>
              <a:pPr/>
              <a:t>7</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9E5A066E-C31C-AA7F-1B15-2716BC69258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7</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2D1F247-8418-A536-AC0C-5787ADC8EED7}"/>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latin typeface="Aptos Narrow" panose="020B0004020202020204" pitchFamily="34" charset="0"/>
              </a:rPr>
              <a:t>Data wrangling involves cleaning and transforming raw data into a format that is more suitable for analysis. Here's a basic outline of the data wrangling process:</a:t>
            </a:r>
          </a:p>
          <a:p>
            <a:endParaRPr lang="en-US" sz="1800" dirty="0">
              <a:latin typeface="Aptos Narrow" panose="020B0004020202020204" pitchFamily="34" charset="0"/>
            </a:endParaRPr>
          </a:p>
          <a:p>
            <a:r>
              <a:rPr lang="en-US" sz="1800" dirty="0">
                <a:latin typeface="Aptos Narrow" panose="020B0004020202020204" pitchFamily="34" charset="0"/>
              </a:rPr>
              <a:t>    Load Data: Load the raw data into a </a:t>
            </a:r>
            <a:r>
              <a:rPr lang="en-US" sz="1800" dirty="0" err="1">
                <a:latin typeface="Aptos Narrow" panose="020B0004020202020204" pitchFamily="34" charset="0"/>
              </a:rPr>
              <a:t>DataFrame</a:t>
            </a:r>
            <a:r>
              <a:rPr lang="en-US" sz="1800" dirty="0">
                <a:latin typeface="Aptos Narrow" panose="020B0004020202020204" pitchFamily="34" charset="0"/>
              </a:rPr>
              <a:t>.</a:t>
            </a:r>
          </a:p>
          <a:p>
            <a:r>
              <a:rPr lang="en-US" sz="1800" dirty="0">
                <a:latin typeface="Aptos Narrow" panose="020B0004020202020204" pitchFamily="34" charset="0"/>
              </a:rPr>
              <a:t>    Explore Data: Explore the data to understand its structure, identify missing values, outliers, and inconsistencies.</a:t>
            </a:r>
          </a:p>
          <a:p>
            <a:r>
              <a:rPr lang="en-US" sz="1800" dirty="0">
                <a:latin typeface="Aptos Narrow" panose="020B0004020202020204" pitchFamily="34" charset="0"/>
              </a:rPr>
              <a:t>    Handle Missing Values: Decide how to handle missing values, whether to remove them, impute them, or leave them as-is.</a:t>
            </a:r>
          </a:p>
          <a:p>
            <a:r>
              <a:rPr lang="en-US" sz="1800" dirty="0">
                <a:latin typeface="Aptos Narrow" panose="020B0004020202020204" pitchFamily="34" charset="0"/>
              </a:rPr>
              <a:t>    Handle Duplicates: Identify and remove any duplicate rows in the dataset.</a:t>
            </a:r>
          </a:p>
          <a:p>
            <a:r>
              <a:rPr lang="en-US" sz="1800" dirty="0">
                <a:latin typeface="Aptos Narrow" panose="020B0004020202020204" pitchFamily="34" charset="0"/>
              </a:rPr>
              <a:t>    Convert Data Types: Convert data types of columns if necessary (e.g., convert strings to dates, numerical data types).</a:t>
            </a:r>
          </a:p>
          <a:p>
            <a:r>
              <a:rPr lang="en-US" sz="1800" dirty="0">
                <a:latin typeface="Aptos Narrow" panose="020B0004020202020204" pitchFamily="34" charset="0"/>
              </a:rPr>
              <a:t>    Transform Data: Perform any necessary transformations such as feature engineering, scaling, or normalization.</a:t>
            </a:r>
          </a:p>
          <a:p>
            <a:r>
              <a:rPr lang="en-US" sz="1800" dirty="0">
                <a:latin typeface="Aptos Narrow" panose="020B0004020202020204" pitchFamily="34" charset="0"/>
              </a:rPr>
              <a:t>    Handle Outliers: Decide how to handle outliers, whether to remove them, transform them, or leave them as-is.</a:t>
            </a:r>
          </a:p>
          <a:p>
            <a:r>
              <a:rPr lang="en-US" sz="1800" dirty="0">
                <a:latin typeface="Aptos Narrow" panose="020B0004020202020204" pitchFamily="34" charset="0"/>
              </a:rPr>
              <a:t>    Handle Inconsistencies: Address any inconsistencies or errors in the data, such as typos or incorrect values.</a:t>
            </a:r>
          </a:p>
          <a:p>
            <a:r>
              <a:rPr lang="en-US" sz="1800" dirty="0">
                <a:latin typeface="Aptos Narrow" panose="020B0004020202020204" pitchFamily="34" charset="0"/>
              </a:rPr>
              <a:t>    Merge or Concatenate Data: If working with multiple datasets, merge or concatenate them as needed.</a:t>
            </a:r>
          </a:p>
          <a:p>
            <a:r>
              <a:rPr lang="en-US" sz="1800" dirty="0">
                <a:latin typeface="Aptos Narrow" panose="020B0004020202020204" pitchFamily="34" charset="0"/>
              </a:rPr>
              <a:t>    Export Data: Export the cleaned and transformed data for further analysis.</a:t>
            </a:r>
          </a:p>
        </p:txBody>
      </p:sp>
      <p:sp>
        <p:nvSpPr>
          <p:cNvPr id="10" name="Title 1">
            <a:extLst>
              <a:ext uri="{FF2B5EF4-FFF2-40B4-BE49-F238E27FC236}">
                <a16:creationId xmlns:a16="http://schemas.microsoft.com/office/drawing/2014/main" id="{22673EA7-14CC-2BDD-D435-6E1C54C44C0B}"/>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Data wrangling </a:t>
            </a:r>
          </a:p>
        </p:txBody>
      </p:sp>
    </p:spTree>
    <p:extLst>
      <p:ext uri="{BB962C8B-B14F-4D97-AF65-F5344CB8AC3E}">
        <p14:creationId xmlns:p14="http://schemas.microsoft.com/office/powerpoint/2010/main" val="13603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3DDE-47A0-A0DD-5000-BDD73EE56869}"/>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2DC28F6-0F28-4650-FCD5-F388D8632168}"/>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98DC4D43-7AFF-FE05-2E77-27BD9CB6BB7D}"/>
              </a:ext>
            </a:extLst>
          </p:cNvPr>
          <p:cNvSpPr>
            <a:spLocks noGrp="1"/>
          </p:cNvSpPr>
          <p:nvPr>
            <p:ph type="sldNum" sz="quarter" idx="12"/>
          </p:nvPr>
        </p:nvSpPr>
        <p:spPr/>
        <p:txBody>
          <a:bodyPr/>
          <a:lstStyle/>
          <a:p>
            <a:fld id="{0FD50806-BABF-4915-9689-3B9956D1C75C}" type="slidenum">
              <a:rPr lang="en-US" smtClean="0"/>
              <a:pPr/>
              <a:t>8</a:t>
            </a:fld>
            <a:endParaRPr lang="en-US" dirty="0"/>
          </a:p>
        </p:txBody>
      </p:sp>
      <p:pic>
        <p:nvPicPr>
          <p:cNvPr id="6" name="Picture 5">
            <a:extLst>
              <a:ext uri="{FF2B5EF4-FFF2-40B4-BE49-F238E27FC236}">
                <a16:creationId xmlns:a16="http://schemas.microsoft.com/office/drawing/2014/main" id="{65CBBB49-7018-82EE-FD19-1691BBB543B4}"/>
              </a:ext>
            </a:extLst>
          </p:cNvPr>
          <p:cNvPicPr>
            <a:picLocks noChangeAspect="1"/>
          </p:cNvPicPr>
          <p:nvPr/>
        </p:nvPicPr>
        <p:blipFill>
          <a:blip r:embed="rId2"/>
          <a:stretch>
            <a:fillRect/>
          </a:stretch>
        </p:blipFill>
        <p:spPr>
          <a:xfrm>
            <a:off x="275573" y="71290"/>
            <a:ext cx="11223319" cy="6438419"/>
          </a:xfrm>
          <a:prstGeom prst="rect">
            <a:avLst/>
          </a:prstGeom>
        </p:spPr>
      </p:pic>
    </p:spTree>
    <p:extLst>
      <p:ext uri="{BB962C8B-B14F-4D97-AF65-F5344CB8AC3E}">
        <p14:creationId xmlns:p14="http://schemas.microsoft.com/office/powerpoint/2010/main" val="315191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7799E-AAA4-6C50-7760-B08FE5F69599}"/>
              </a:ext>
            </a:extLst>
          </p:cNvPr>
          <p:cNvSpPr>
            <a:spLocks noGrp="1"/>
          </p:cNvSpPr>
          <p:nvPr>
            <p:ph type="sldNum" sz="quarter" idx="12"/>
          </p:nvPr>
        </p:nvSpPr>
        <p:spPr/>
        <p:txBody>
          <a:bodyPr/>
          <a:lstStyle/>
          <a:p>
            <a:fld id="{0FD50806-BABF-4915-9689-3B9956D1C75C}" type="slidenum">
              <a:rPr lang="en-US" b="1" smtClean="0">
                <a:latin typeface="Aptos" panose="020B0004020202020204" pitchFamily="34" charset="0"/>
              </a:rPr>
              <a:pPr/>
              <a:t>9</a:t>
            </a:fld>
            <a:endParaRPr lang="en-US" b="1" dirty="0">
              <a:latin typeface="Aptos" panose="020B0004020202020204" pitchFamily="34" charset="0"/>
            </a:endParaRPr>
          </a:p>
        </p:txBody>
      </p:sp>
      <p:sp>
        <p:nvSpPr>
          <p:cNvPr id="8" name="Slide Number Placeholder 3">
            <a:extLst>
              <a:ext uri="{FF2B5EF4-FFF2-40B4-BE49-F238E27FC236}">
                <a16:creationId xmlns:a16="http://schemas.microsoft.com/office/drawing/2014/main" id="{30BB3B27-CDE8-BF70-43F1-ADCB27E454C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b="1" smtClean="0">
                <a:latin typeface="Aptos" panose="020B0004020202020204" pitchFamily="34" charset="0"/>
              </a:rPr>
              <a:pPr/>
              <a:t>9</a:t>
            </a:fld>
            <a:endParaRPr lang="en-US" b="1" dirty="0">
              <a:latin typeface="Aptos" panose="020B0004020202020204" pitchFamily="34" charset="0"/>
            </a:endParaRPr>
          </a:p>
        </p:txBody>
      </p:sp>
      <p:sp>
        <p:nvSpPr>
          <p:cNvPr id="9" name="Content Placeholder 2">
            <a:extLst>
              <a:ext uri="{FF2B5EF4-FFF2-40B4-BE49-F238E27FC236}">
                <a16:creationId xmlns:a16="http://schemas.microsoft.com/office/drawing/2014/main" id="{0BCE966F-6B1C-486A-D2CF-A3A0AC70A5FD}"/>
              </a:ext>
            </a:extLst>
          </p:cNvPr>
          <p:cNvSpPr txBox="1">
            <a:spLocks/>
          </p:cNvSpPr>
          <p:nvPr/>
        </p:nvSpPr>
        <p:spPr>
          <a:xfrm>
            <a:off x="237995" y="1087699"/>
            <a:ext cx="11605364" cy="5112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a:latin typeface="Aptos Narrow" panose="020B0004020202020204" pitchFamily="34" charset="0"/>
              </a:rPr>
              <a:t>Summary Statistics: Compute descriptive statistics to summarize the central tendency, dispersion, and shape of the dataset. This includes measures like mean, median, mode, standard deviation, minimum, maximum, and percentiles.</a:t>
            </a:r>
          </a:p>
          <a:p>
            <a:r>
              <a:rPr lang="en-US" sz="1400" dirty="0">
                <a:latin typeface="Aptos Narrow" panose="020B0004020202020204" pitchFamily="34" charset="0"/>
              </a:rPr>
              <a:t>Data Visualization: Create visualizations to gain insights into the data distribution and relationships between variables. Common types of plots for stock data include line plots, histograms, scatter plots, box plots, and heatmaps.</a:t>
            </a:r>
          </a:p>
          <a:p>
            <a:r>
              <a:rPr lang="en-US" sz="1400" dirty="0">
                <a:latin typeface="Aptos Narrow" panose="020B0004020202020204" pitchFamily="34" charset="0"/>
              </a:rPr>
              <a:t>Time Series Analysis: Since stock data typically involves a time component, perform time series analysis to identify trends, seasonality, and periodic patterns in the data. Use techniques like rolling statistics, decomposition, and autocorrelation analysis.</a:t>
            </a:r>
          </a:p>
          <a:p>
            <a:r>
              <a:rPr lang="en-US" sz="1400" dirty="0">
                <a:latin typeface="Aptos Narrow" panose="020B0004020202020204" pitchFamily="34" charset="0"/>
              </a:rPr>
              <a:t>Correlation Analysis: Explore the correlations between different variables in the dataset, especially between stock prices and other financial indicators like volume, open, high, and low prices. Use correlation matrices and heatmap visualizations to identify strong and weak correlations.</a:t>
            </a:r>
          </a:p>
          <a:p>
            <a:r>
              <a:rPr lang="en-US" sz="1400" dirty="0">
                <a:latin typeface="Aptos Narrow" panose="020B0004020202020204" pitchFamily="34" charset="0"/>
              </a:rPr>
              <a:t>Outlier Detection: Identify outliers or anomalies in the data that may affect the analysis. Outliers in stock data could be caused by sudden price movements, errors in data collection, or unusual market conditions. Visualize outliers using box plots or scatter plots and decide how to handle them (remove, transform, or keep).</a:t>
            </a:r>
          </a:p>
          <a:p>
            <a:r>
              <a:rPr lang="en-US" sz="1400" dirty="0">
                <a:latin typeface="Aptos Narrow" panose="020B0004020202020204" pitchFamily="34" charset="0"/>
              </a:rPr>
              <a:t>Feature Engineering: Derive new features from the existing ones that may be more informative for analysis or modeling. For example, calculate moving averages, exponential moving averages, or technical indicators like Relative Strength Index (RSI) or Moving Average Convergence Divergence (MACD).</a:t>
            </a:r>
          </a:p>
          <a:p>
            <a:r>
              <a:rPr lang="en-US" sz="1400" dirty="0">
                <a:latin typeface="Aptos Narrow" panose="020B0004020202020204" pitchFamily="34" charset="0"/>
              </a:rPr>
              <a:t>Sector Analysis: If available, explore the sector or industry classification of the stock and analyze how stocks within the same sector behave. This can provide insights into broader market trends and sector-specific factors affecting stock prices.</a:t>
            </a:r>
          </a:p>
          <a:p>
            <a:r>
              <a:rPr lang="en-US" sz="1400" dirty="0">
                <a:latin typeface="Aptos Narrow" panose="020B0004020202020204" pitchFamily="34" charset="0"/>
              </a:rPr>
              <a:t>Data Distribution: Examine the distribution of key variables, such as stock prices and trading volumes, to understand their variability and shape. Use histograms, density plots, or kernel density estimations to visualize distributions.</a:t>
            </a:r>
          </a:p>
          <a:p>
            <a:r>
              <a:rPr lang="en-US" sz="1400" dirty="0">
                <a:latin typeface="Aptos Narrow" panose="020B0004020202020204" pitchFamily="34" charset="0"/>
              </a:rPr>
              <a:t>Data Transformation: If necessary, apply transformations like logarithmic transformation or normalization to make the data more suitable for analysis, especially if the data is skewed or not normally distributed.</a:t>
            </a:r>
          </a:p>
          <a:p>
            <a:r>
              <a:rPr lang="en-US" sz="1400" dirty="0">
                <a:latin typeface="Aptos Narrow" panose="020B0004020202020204" pitchFamily="34" charset="0"/>
              </a:rPr>
              <a:t>Interactive Exploration: Use interactive visualization tools or dashboards to explore the data dynamically, allowing for more intuitive and interactive analysis.</a:t>
            </a:r>
          </a:p>
        </p:txBody>
      </p:sp>
      <p:sp>
        <p:nvSpPr>
          <p:cNvPr id="10" name="Title 1">
            <a:extLst>
              <a:ext uri="{FF2B5EF4-FFF2-40B4-BE49-F238E27FC236}">
                <a16:creationId xmlns:a16="http://schemas.microsoft.com/office/drawing/2014/main" id="{42C6634C-C1E3-E864-FACC-AFFEFD95430A}"/>
              </a:ext>
            </a:extLst>
          </p:cNvPr>
          <p:cNvSpPr txBox="1">
            <a:spLocks/>
          </p:cNvSpPr>
          <p:nvPr/>
        </p:nvSpPr>
        <p:spPr>
          <a:xfrm>
            <a:off x="237995" y="430790"/>
            <a:ext cx="11047616"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t>Exploratory Data Analysis (EDA)</a:t>
            </a:r>
          </a:p>
        </p:txBody>
      </p:sp>
    </p:spTree>
    <p:extLst>
      <p:ext uri="{BB962C8B-B14F-4D97-AF65-F5344CB8AC3E}">
        <p14:creationId xmlns:p14="http://schemas.microsoft.com/office/powerpoint/2010/main" val="4160062674"/>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EC375F-F377-4CDC-ADF0-CC8811D177D6}">
  <ds:schemaRefs>
    <ds:schemaRef ds:uri="http://purl.org/dc/dcmitype/"/>
    <ds:schemaRef ds:uri="http://schemas.microsoft.com/office/2006/documentManagement/types"/>
    <ds:schemaRef ds:uri="16c05727-aa75-4e4a-9b5f-8a80a1165891"/>
    <ds:schemaRef ds:uri="http://schemas.openxmlformats.org/package/2006/metadata/core-properties"/>
    <ds:schemaRef ds:uri="http://purl.org/dc/elements/1.1/"/>
    <ds:schemaRef ds:uri="http://www.w3.org/XML/1998/namespace"/>
    <ds:schemaRef ds:uri="http://schemas.microsoft.com/office/infopath/2007/PartnerControls"/>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3.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1062</TotalTime>
  <Words>3421</Words>
  <Application>Microsoft Office PowerPoint</Application>
  <PresentationFormat>Widescreen</PresentationFormat>
  <Paragraphs>188</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Aptos Narrow</vt:lpstr>
      <vt:lpstr>Arial</vt:lpstr>
      <vt:lpstr>Bahnschrift SemiLight SemiConde</vt:lpstr>
      <vt:lpstr>Calibri</vt:lpstr>
      <vt:lpstr>Century Gothic</vt:lpstr>
      <vt:lpstr>Segoe UI Light</vt:lpstr>
      <vt:lpstr>Wingdings</vt:lpstr>
      <vt:lpstr>Office Theme</vt:lpstr>
      <vt:lpstr>Slide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SANDIP BHOSALE</dc:creator>
  <cp:lastModifiedBy>SANDIP BHOSALE</cp:lastModifiedBy>
  <cp:revision>11</cp:revision>
  <cp:lastPrinted>2024-04-27T18:44:26Z</cp:lastPrinted>
  <dcterms:created xsi:type="dcterms:W3CDTF">2024-04-27T00:49:18Z</dcterms:created>
  <dcterms:modified xsi:type="dcterms:W3CDTF">2024-04-27T18:44:43Z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